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21F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21F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21F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21F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86224" y="886714"/>
            <a:ext cx="1885950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21F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526794"/>
            <a:ext cx="8258175" cy="3895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21F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88237"/>
            <a:ext cx="1951989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University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Diyala  College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Engineering  Dep.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Civil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Engineering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39898" y="3008503"/>
            <a:ext cx="45847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solidFill>
                  <a:srgbClr val="000000"/>
                </a:solidFill>
                <a:latin typeface="Times New Roman"/>
                <a:cs typeface="Times New Roman"/>
              </a:rPr>
              <a:t>Applied Mathematics –</a:t>
            </a:r>
            <a:r>
              <a:rPr dirty="0" sz="3600" spc="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600" spc="-5" b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3446" y="4186808"/>
            <a:ext cx="2656840" cy="1549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latin typeface="Times New Roman"/>
                <a:cs typeface="Times New Roman"/>
              </a:rPr>
              <a:t>2</a:t>
            </a:r>
            <a:r>
              <a:rPr dirty="0" baseline="39007" sz="3525">
                <a:latin typeface="Times New Roman"/>
                <a:cs typeface="Times New Roman"/>
              </a:rPr>
              <a:t>nd</a:t>
            </a:r>
            <a:r>
              <a:rPr dirty="0" baseline="39007" sz="3525" spc="434">
                <a:latin typeface="Times New Roman"/>
                <a:cs typeface="Times New Roman"/>
              </a:rPr>
              <a:t> </a:t>
            </a:r>
            <a:r>
              <a:rPr dirty="0" sz="3600">
                <a:latin typeface="Times New Roman"/>
                <a:cs typeface="Times New Roman"/>
              </a:rPr>
              <a:t>Stage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2200" spc="-5" b="1" i="1">
                <a:latin typeface="Times New Roman"/>
                <a:cs typeface="Times New Roman"/>
              </a:rPr>
              <a:t>Dr. Huda M.</a:t>
            </a:r>
            <a:r>
              <a:rPr dirty="0" sz="2200" spc="-35" b="1" i="1">
                <a:latin typeface="Times New Roman"/>
                <a:cs typeface="Times New Roman"/>
              </a:rPr>
              <a:t> </a:t>
            </a:r>
            <a:r>
              <a:rPr dirty="0" sz="2200" spc="-5" b="1" i="1">
                <a:latin typeface="Times New Roman"/>
                <a:cs typeface="Times New Roman"/>
              </a:rPr>
              <a:t>Mubarak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6140" y="660443"/>
            <a:ext cx="1218029" cy="11685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32071" y="1540255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 h="0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01700" y="869949"/>
            <a:ext cx="4382770" cy="58483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dirty="0" u="heavy" sz="12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Example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Sketch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graph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60">
                <a:latin typeface="DejaVu Serif"/>
                <a:cs typeface="DejaVu Serif"/>
              </a:rPr>
              <a:t>9𝑥</a:t>
            </a:r>
            <a:r>
              <a:rPr dirty="0" baseline="29411" sz="1275" spc="-89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+ </a:t>
            </a:r>
            <a:r>
              <a:rPr dirty="0" sz="1200" spc="-60">
                <a:latin typeface="DejaVu Serif"/>
                <a:cs typeface="DejaVu Serif"/>
              </a:rPr>
              <a:t>16𝑦</a:t>
            </a:r>
            <a:r>
              <a:rPr dirty="0" baseline="29411" sz="1275" spc="-89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= </a:t>
            </a:r>
            <a:r>
              <a:rPr dirty="0" sz="1200" spc="-105">
                <a:latin typeface="DejaVu Serif"/>
                <a:cs typeface="DejaVu Serif"/>
              </a:rPr>
              <a:t>144 </a:t>
            </a:r>
            <a:r>
              <a:rPr dirty="0" sz="1200" spc="-5">
                <a:latin typeface="Times New Roman"/>
                <a:cs typeface="Times New Roman"/>
              </a:rPr>
              <a:t>and locate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foci.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  <a:spcBef>
                <a:spcPts val="170"/>
              </a:spcBef>
            </a:pPr>
            <a:r>
              <a:rPr dirty="0" u="heavy" sz="1200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Solution </a:t>
            </a:r>
            <a:r>
              <a:rPr dirty="0" sz="1200">
                <a:latin typeface="Times New Roman"/>
                <a:cs typeface="Times New Roman"/>
              </a:rPr>
              <a:t>Divide both </a:t>
            </a:r>
            <a:r>
              <a:rPr dirty="0" sz="1200" spc="-10">
                <a:latin typeface="Times New Roman"/>
                <a:cs typeface="Times New Roman"/>
              </a:rPr>
              <a:t>sides </a:t>
            </a:r>
            <a:r>
              <a:rPr dirty="0" sz="1200">
                <a:latin typeface="Times New Roman"/>
                <a:cs typeface="Times New Roman"/>
              </a:rPr>
              <a:t>of the equation </a:t>
            </a:r>
            <a:r>
              <a:rPr dirty="0" sz="1200" spc="5">
                <a:latin typeface="Times New Roman"/>
                <a:cs typeface="Times New Roman"/>
              </a:rPr>
              <a:t>by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144:</a:t>
            </a:r>
            <a:endParaRPr sz="1200">
              <a:latin typeface="Times New Roman"/>
              <a:cs typeface="Times New Roman"/>
            </a:endParaRPr>
          </a:p>
          <a:p>
            <a:pPr algn="r" marR="138430">
              <a:lnSpc>
                <a:spcPts val="1315"/>
              </a:lnSpc>
              <a:tabLst>
                <a:tab pos="344170" algn="l"/>
              </a:tabLst>
            </a:pPr>
            <a:r>
              <a:rPr dirty="0" baseline="-20833" sz="1800" spc="-127">
                <a:latin typeface="DejaVu Serif"/>
                <a:cs typeface="DejaVu Serif"/>
              </a:rPr>
              <a:t>𝑥</a:t>
            </a:r>
            <a:r>
              <a:rPr dirty="0" sz="850" spc="-50">
                <a:latin typeface="DejaVu Serif"/>
                <a:cs typeface="DejaVu Serif"/>
              </a:rPr>
              <a:t>2</a:t>
            </a:r>
            <a:r>
              <a:rPr dirty="0" sz="850">
                <a:latin typeface="DejaVu Serif"/>
                <a:cs typeface="DejaVu Serif"/>
              </a:rPr>
              <a:t>	</a:t>
            </a:r>
            <a:r>
              <a:rPr dirty="0" baseline="-20833" sz="1800" spc="-37">
                <a:latin typeface="DejaVu Serif"/>
                <a:cs typeface="DejaVu Serif"/>
              </a:rPr>
              <a:t>𝑦</a:t>
            </a:r>
            <a:r>
              <a:rPr dirty="0" sz="850" spc="-50">
                <a:latin typeface="DejaVu Serif"/>
                <a:cs typeface="DejaVu Serif"/>
              </a:rPr>
              <a:t>2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9371" y="1520697"/>
            <a:ext cx="4984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0685" algn="l"/>
              </a:tabLst>
            </a:pPr>
            <a:r>
              <a:rPr dirty="0" sz="1200" spc="-105">
                <a:latin typeface="DejaVu Serif"/>
                <a:cs typeface="DejaVu Serif"/>
              </a:rPr>
              <a:t>1</a:t>
            </a:r>
            <a:r>
              <a:rPr dirty="0" sz="1200" spc="-100">
                <a:latin typeface="DejaVu Serif"/>
                <a:cs typeface="DejaVu Serif"/>
              </a:rPr>
              <a:t>6</a:t>
            </a:r>
            <a:r>
              <a:rPr dirty="0" sz="1200">
                <a:latin typeface="DejaVu Serif"/>
                <a:cs typeface="DejaVu Serif"/>
              </a:rPr>
              <a:t>	</a:t>
            </a:r>
            <a:r>
              <a:rPr dirty="0" sz="1200" spc="-100">
                <a:latin typeface="DejaVu Serif"/>
                <a:cs typeface="DejaVu Serif"/>
              </a:rPr>
              <a:t>9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82590" y="1540255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822063" y="1418590"/>
            <a:ext cx="617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4490" algn="l"/>
              </a:tabLst>
            </a:pPr>
            <a:r>
              <a:rPr dirty="0" sz="1200" spc="-110">
                <a:latin typeface="DejaVu Serif"/>
                <a:cs typeface="DejaVu Serif"/>
              </a:rPr>
              <a:t>+	=</a:t>
            </a:r>
            <a:r>
              <a:rPr dirty="0" sz="1200" spc="-130">
                <a:latin typeface="DejaVu Serif"/>
                <a:cs typeface="DejaVu Serif"/>
              </a:rPr>
              <a:t> </a:t>
            </a:r>
            <a:r>
              <a:rPr dirty="0" sz="1200" spc="-100">
                <a:latin typeface="DejaVu Serif"/>
                <a:cs typeface="DejaVu Serif"/>
              </a:rPr>
              <a:t>1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14983" y="1943354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4">
                <a:moveTo>
                  <a:pt x="0" y="10667"/>
                </a:moveTo>
                <a:lnTo>
                  <a:pt x="83819" y="10667"/>
                </a:lnTo>
                <a:lnTo>
                  <a:pt x="83819" y="0"/>
                </a:lnTo>
                <a:lnTo>
                  <a:pt x="0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78633" y="1943354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4">
                <a:moveTo>
                  <a:pt x="0" y="10667"/>
                </a:moveTo>
                <a:lnTo>
                  <a:pt x="83819" y="10667"/>
                </a:lnTo>
                <a:lnTo>
                  <a:pt x="83819" y="0"/>
                </a:lnTo>
                <a:lnTo>
                  <a:pt x="0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01700" y="1641094"/>
            <a:ext cx="8256905" cy="48577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equation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standard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ellipse,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have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a</a:t>
            </a:r>
            <a:r>
              <a:rPr dirty="0" baseline="38194" sz="1200" i="1">
                <a:latin typeface="Times New Roman"/>
                <a:cs typeface="Times New Roman"/>
              </a:rPr>
              <a:t>2</a:t>
            </a:r>
            <a:r>
              <a:rPr dirty="0" baseline="38194" sz="1200" spc="22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=</a:t>
            </a:r>
            <a:r>
              <a:rPr dirty="0" sz="1200" spc="4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16,</a:t>
            </a:r>
            <a:r>
              <a:rPr dirty="0" sz="1200" spc="5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b</a:t>
            </a:r>
            <a:r>
              <a:rPr dirty="0" baseline="38194" sz="1200" i="1">
                <a:latin typeface="Times New Roman"/>
                <a:cs typeface="Times New Roman"/>
              </a:rPr>
              <a:t>2</a:t>
            </a:r>
            <a:r>
              <a:rPr dirty="0" baseline="38194" sz="1200" spc="22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=</a:t>
            </a:r>
            <a:r>
              <a:rPr dirty="0" sz="1200" spc="4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9,</a:t>
            </a:r>
            <a:r>
              <a:rPr dirty="0" sz="1200" spc="4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a</a:t>
            </a:r>
            <a:r>
              <a:rPr dirty="0" sz="1200" spc="3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=</a:t>
            </a:r>
            <a:r>
              <a:rPr dirty="0" sz="1200" spc="4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4,</a:t>
            </a:r>
            <a:r>
              <a:rPr dirty="0" sz="1200" spc="4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and</a:t>
            </a:r>
            <a:r>
              <a:rPr dirty="0" sz="1200" spc="5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b</a:t>
            </a:r>
            <a:r>
              <a:rPr dirty="0" sz="1200" spc="3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=</a:t>
            </a:r>
            <a:r>
              <a:rPr dirty="0" sz="1200" spc="45" i="1">
                <a:latin typeface="Times New Roman"/>
                <a:cs typeface="Times New Roman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3</a:t>
            </a:r>
            <a:r>
              <a:rPr dirty="0" sz="1200" spc="5">
                <a:latin typeface="Times New Roman"/>
                <a:cs typeface="Times New Roman"/>
              </a:rPr>
              <a:t>.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Also,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c</a:t>
            </a:r>
            <a:r>
              <a:rPr dirty="0" baseline="38194" sz="1200" spc="-7" i="1">
                <a:latin typeface="Times New Roman"/>
                <a:cs typeface="Times New Roman"/>
              </a:rPr>
              <a:t>2</a:t>
            </a:r>
            <a:r>
              <a:rPr dirty="0" baseline="38194" sz="1200" spc="24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=</a:t>
            </a:r>
            <a:r>
              <a:rPr dirty="0" sz="1200" spc="45" i="1">
                <a:latin typeface="Times New Roman"/>
                <a:cs typeface="Times New Roman"/>
              </a:rPr>
              <a:t> </a:t>
            </a:r>
            <a:r>
              <a:rPr dirty="0" sz="1200" spc="-10" i="1">
                <a:latin typeface="Times New Roman"/>
                <a:cs typeface="Times New Roman"/>
              </a:rPr>
              <a:t>a</a:t>
            </a:r>
            <a:r>
              <a:rPr dirty="0" baseline="38194" sz="1200" spc="-15" i="1">
                <a:latin typeface="Times New Roman"/>
                <a:cs typeface="Times New Roman"/>
              </a:rPr>
              <a:t>2</a:t>
            </a:r>
            <a:r>
              <a:rPr dirty="0" baseline="38194" sz="1200" spc="22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–</a:t>
            </a:r>
            <a:r>
              <a:rPr dirty="0" sz="1200" spc="50" i="1">
                <a:latin typeface="Times New Roman"/>
                <a:cs typeface="Times New Roman"/>
              </a:rPr>
              <a:t> </a:t>
            </a:r>
            <a:r>
              <a:rPr dirty="0" sz="1200" spc="-10" i="1">
                <a:latin typeface="Times New Roman"/>
                <a:cs typeface="Times New Roman"/>
              </a:rPr>
              <a:t>b</a:t>
            </a:r>
            <a:r>
              <a:rPr dirty="0" baseline="38194" sz="1200" spc="-15" i="1">
                <a:latin typeface="Times New Roman"/>
                <a:cs typeface="Times New Roman"/>
              </a:rPr>
              <a:t>2</a:t>
            </a:r>
            <a:r>
              <a:rPr dirty="0" baseline="38194" sz="1200" spc="209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7,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c</a:t>
            </a:r>
            <a:r>
              <a:rPr dirty="0" sz="1200" spc="4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-40">
                <a:latin typeface="DejaVu Serif"/>
                <a:cs typeface="DejaVu Serif"/>
              </a:rPr>
              <a:t>√</a:t>
            </a:r>
            <a:r>
              <a:rPr dirty="0" baseline="2314" sz="1800" spc="-60">
                <a:latin typeface="DejaVu Serif"/>
                <a:cs typeface="DejaVu Serif"/>
              </a:rPr>
              <a:t>7 </a:t>
            </a:r>
            <a:r>
              <a:rPr dirty="0" baseline="2314" sz="1800">
                <a:latin typeface="Times New Roman"/>
                <a:cs typeface="Times New Roman"/>
              </a:rPr>
              <a:t>, the </a:t>
            </a:r>
            <a:r>
              <a:rPr dirty="0" baseline="2314" sz="1800" spc="-7">
                <a:latin typeface="Times New Roman"/>
                <a:cs typeface="Times New Roman"/>
              </a:rPr>
              <a:t>foci </a:t>
            </a:r>
            <a:r>
              <a:rPr dirty="0" baseline="2314" sz="1800">
                <a:latin typeface="Times New Roman"/>
                <a:cs typeface="Times New Roman"/>
              </a:rPr>
              <a:t>are </a:t>
            </a:r>
            <a:r>
              <a:rPr dirty="0" baseline="2314" sz="1800" spc="-97">
                <a:latin typeface="Times New Roman"/>
                <a:cs typeface="Times New Roman"/>
              </a:rPr>
              <a:t>(</a:t>
            </a:r>
            <a:r>
              <a:rPr dirty="0" baseline="2314" sz="1800" spc="-97">
                <a:latin typeface="DejaVu Serif"/>
                <a:cs typeface="DejaVu Serif"/>
              </a:rPr>
              <a:t>∓</a:t>
            </a:r>
            <a:r>
              <a:rPr dirty="0" sz="1200" spc="-65">
                <a:latin typeface="DejaVu Serif"/>
                <a:cs typeface="DejaVu Serif"/>
              </a:rPr>
              <a:t>√</a:t>
            </a:r>
            <a:r>
              <a:rPr dirty="0" baseline="2314" sz="1800" spc="-97">
                <a:latin typeface="DejaVu Serif"/>
                <a:cs typeface="DejaVu Serif"/>
              </a:rPr>
              <a:t>7, </a:t>
            </a:r>
            <a:r>
              <a:rPr dirty="0" baseline="2314" sz="1800" spc="-37">
                <a:latin typeface="DejaVu Serif"/>
                <a:cs typeface="DejaVu Serif"/>
              </a:rPr>
              <a:t>0)</a:t>
            </a:r>
            <a:r>
              <a:rPr dirty="0" baseline="2314" sz="1800" spc="-37">
                <a:latin typeface="Times New Roman"/>
                <a:cs typeface="Times New Roman"/>
              </a:rPr>
              <a:t>. </a:t>
            </a:r>
            <a:r>
              <a:rPr dirty="0" baseline="2314" sz="1800">
                <a:latin typeface="Times New Roman"/>
                <a:cs typeface="Times New Roman"/>
              </a:rPr>
              <a:t>The </a:t>
            </a:r>
            <a:r>
              <a:rPr dirty="0" baseline="2314" sz="1800" spc="-7">
                <a:latin typeface="Times New Roman"/>
                <a:cs typeface="Times New Roman"/>
              </a:rPr>
              <a:t>graph is sketched</a:t>
            </a:r>
            <a:r>
              <a:rPr dirty="0" baseline="2314" sz="1800" spc="-195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as</a:t>
            </a:r>
            <a:endParaRPr baseline="2314"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638166" y="5039995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 h="0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01700" y="4360545"/>
            <a:ext cx="6807834" cy="59436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739775" algn="l"/>
              </a:tabLst>
            </a:pP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r>
              <a:rPr dirty="0" sz="1200" spc="-5" b="1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Find an </a:t>
            </a:r>
            <a:r>
              <a:rPr dirty="0" sz="1200">
                <a:latin typeface="Times New Roman"/>
                <a:cs typeface="Times New Roman"/>
              </a:rPr>
              <a:t>equation of the </a:t>
            </a:r>
            <a:r>
              <a:rPr dirty="0" sz="1200" spc="-5">
                <a:latin typeface="Times New Roman"/>
                <a:cs typeface="Times New Roman"/>
              </a:rPr>
              <a:t>ellipse with foci </a:t>
            </a:r>
            <a:r>
              <a:rPr dirty="0" sz="1200" spc="-85">
                <a:latin typeface="Times New Roman"/>
                <a:cs typeface="Times New Roman"/>
              </a:rPr>
              <a:t>(</a:t>
            </a:r>
            <a:r>
              <a:rPr dirty="0" sz="1200" spc="-85">
                <a:latin typeface="DejaVu Serif"/>
                <a:cs typeface="DejaVu Serif"/>
              </a:rPr>
              <a:t>0, </a:t>
            </a:r>
            <a:r>
              <a:rPr dirty="0" sz="1200" spc="-65">
                <a:latin typeface="DejaVu Serif"/>
                <a:cs typeface="DejaVu Serif"/>
              </a:rPr>
              <a:t>∓2) </a:t>
            </a:r>
            <a:r>
              <a:rPr dirty="0" sz="1200" spc="-5">
                <a:latin typeface="Times New Roman"/>
                <a:cs typeface="Times New Roman"/>
              </a:rPr>
              <a:t>and vertices </a:t>
            </a:r>
            <a:r>
              <a:rPr dirty="0" sz="1200" spc="-80">
                <a:latin typeface="Times New Roman"/>
                <a:cs typeface="Times New Roman"/>
              </a:rPr>
              <a:t>(</a:t>
            </a:r>
            <a:r>
              <a:rPr dirty="0" sz="1200" spc="-80">
                <a:latin typeface="DejaVu Serif"/>
                <a:cs typeface="DejaVu Serif"/>
              </a:rPr>
              <a:t>0,</a:t>
            </a:r>
            <a:r>
              <a:rPr dirty="0" sz="1200" spc="-240">
                <a:latin typeface="DejaVu Serif"/>
                <a:cs typeface="DejaVu Serif"/>
              </a:rPr>
              <a:t> </a:t>
            </a:r>
            <a:r>
              <a:rPr dirty="0" sz="1200" spc="-45">
                <a:latin typeface="DejaVu Serif"/>
                <a:cs typeface="DejaVu Serif"/>
              </a:rPr>
              <a:t>∓3)</a:t>
            </a:r>
            <a:r>
              <a:rPr dirty="0" sz="1200" spc="-45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25"/>
              </a:lnSpc>
              <a:spcBef>
                <a:spcPts val="190"/>
              </a:spcBef>
            </a:pPr>
            <a:r>
              <a:rPr dirty="0" u="heavy" sz="1200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 have </a:t>
            </a:r>
            <a:r>
              <a:rPr dirty="0" sz="1200" i="1">
                <a:latin typeface="Times New Roman"/>
                <a:cs typeface="Times New Roman"/>
              </a:rPr>
              <a:t>c = 2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i="1">
                <a:latin typeface="Times New Roman"/>
                <a:cs typeface="Times New Roman"/>
              </a:rPr>
              <a:t>a = 3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Then we </a:t>
            </a:r>
            <a:r>
              <a:rPr dirty="0" sz="1200">
                <a:latin typeface="Times New Roman"/>
                <a:cs typeface="Times New Roman"/>
              </a:rPr>
              <a:t>obtain </a:t>
            </a:r>
            <a:r>
              <a:rPr dirty="0" sz="1200" spc="-45">
                <a:latin typeface="DejaVu Serif"/>
                <a:cs typeface="DejaVu Serif"/>
              </a:rPr>
              <a:t>𝑏</a:t>
            </a:r>
            <a:r>
              <a:rPr dirty="0" baseline="29411" sz="1275" spc="-67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= </a:t>
            </a:r>
            <a:r>
              <a:rPr dirty="0" sz="1200" spc="-90">
                <a:latin typeface="DejaVu Serif"/>
                <a:cs typeface="DejaVu Serif"/>
              </a:rPr>
              <a:t>a</a:t>
            </a:r>
            <a:r>
              <a:rPr dirty="0" baseline="29411" sz="1275" spc="-135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− </a:t>
            </a:r>
            <a:r>
              <a:rPr dirty="0" sz="1200" spc="-75">
                <a:latin typeface="DejaVu Serif"/>
                <a:cs typeface="DejaVu Serif"/>
              </a:rPr>
              <a:t>c</a:t>
            </a:r>
            <a:r>
              <a:rPr dirty="0" baseline="29411" sz="1275" spc="-112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= </a:t>
            </a:r>
            <a:r>
              <a:rPr dirty="0" sz="1200" spc="-100">
                <a:latin typeface="DejaVu Serif"/>
                <a:cs typeface="DejaVu Serif"/>
              </a:rPr>
              <a:t>9 </a:t>
            </a:r>
            <a:r>
              <a:rPr dirty="0" sz="1200" spc="-110">
                <a:latin typeface="DejaVu Serif"/>
                <a:cs typeface="DejaVu Serif"/>
              </a:rPr>
              <a:t>− </a:t>
            </a:r>
            <a:r>
              <a:rPr dirty="0" sz="1200" spc="-100">
                <a:latin typeface="DejaVu Serif"/>
                <a:cs typeface="DejaVu Serif"/>
              </a:rPr>
              <a:t>4 </a:t>
            </a:r>
            <a:r>
              <a:rPr dirty="0" sz="1200" spc="-110">
                <a:latin typeface="DejaVu Serif"/>
                <a:cs typeface="DejaVu Serif"/>
              </a:rPr>
              <a:t>= </a:t>
            </a:r>
            <a:r>
              <a:rPr dirty="0" sz="1200" spc="-100">
                <a:latin typeface="DejaVu Serif"/>
                <a:cs typeface="DejaVu Serif"/>
              </a:rPr>
              <a:t>5 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so an equation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ellipse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algn="ctr" marL="1160780">
              <a:lnSpc>
                <a:spcPts val="1325"/>
              </a:lnSpc>
              <a:tabLst>
                <a:tab pos="1500505" algn="l"/>
              </a:tabLst>
            </a:pPr>
            <a:r>
              <a:rPr dirty="0" baseline="-20833" sz="1800" spc="-60">
                <a:latin typeface="DejaVu Serif"/>
                <a:cs typeface="DejaVu Serif"/>
              </a:rPr>
              <a:t>𝑥</a:t>
            </a:r>
            <a:r>
              <a:rPr dirty="0" sz="850" spc="-40">
                <a:latin typeface="DejaVu Serif"/>
                <a:cs typeface="DejaVu Serif"/>
              </a:rPr>
              <a:t>2	</a:t>
            </a:r>
            <a:r>
              <a:rPr dirty="0" baseline="-20833" sz="1800" spc="-30">
                <a:latin typeface="DejaVu Serif"/>
                <a:cs typeface="DejaVu Serif"/>
              </a:rPr>
              <a:t>𝑦</a:t>
            </a:r>
            <a:r>
              <a:rPr dirty="0" sz="850" spc="-20">
                <a:latin typeface="DejaVu Serif"/>
                <a:cs typeface="DejaVu Serif"/>
              </a:rPr>
              <a:t>2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62042" y="5020436"/>
            <a:ext cx="4514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3695" algn="l"/>
              </a:tabLst>
            </a:pPr>
            <a:r>
              <a:rPr dirty="0" sz="1200" spc="-100">
                <a:latin typeface="DejaVu Serif"/>
                <a:cs typeface="DejaVu Serif"/>
              </a:rPr>
              <a:t>5</a:t>
            </a:r>
            <a:r>
              <a:rPr dirty="0" sz="1200" spc="-100">
                <a:latin typeface="DejaVu Serif"/>
                <a:cs typeface="DejaVu Serif"/>
              </a:rPr>
              <a:t>	</a:t>
            </a:r>
            <a:r>
              <a:rPr dirty="0" sz="1200" spc="-100">
                <a:latin typeface="DejaVu Serif"/>
                <a:cs typeface="DejaVu Serif"/>
              </a:rPr>
              <a:t>9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78019" y="5039995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817490" y="4918329"/>
            <a:ext cx="617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2585" algn="l"/>
              </a:tabLst>
            </a:pPr>
            <a:r>
              <a:rPr dirty="0" sz="1200" spc="-110">
                <a:latin typeface="DejaVu Serif"/>
                <a:cs typeface="DejaVu Serif"/>
              </a:rPr>
              <a:t>+	=</a:t>
            </a:r>
            <a:r>
              <a:rPr dirty="0" sz="1200" spc="-120">
                <a:latin typeface="DejaVu Serif"/>
                <a:cs typeface="DejaVu Serif"/>
              </a:rPr>
              <a:t> </a:t>
            </a:r>
            <a:r>
              <a:rPr dirty="0" sz="1200" spc="-100">
                <a:latin typeface="DejaVu Serif"/>
                <a:cs typeface="DejaVu Serif"/>
              </a:rPr>
              <a:t>1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1700" y="5191125"/>
            <a:ext cx="35007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Another </a:t>
            </a:r>
            <a:r>
              <a:rPr dirty="0" sz="1200">
                <a:latin typeface="Times New Roman"/>
                <a:cs typeface="Times New Roman"/>
              </a:rPr>
              <a:t>way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writing the </a:t>
            </a:r>
            <a:r>
              <a:rPr dirty="0" sz="1200" spc="-5">
                <a:latin typeface="Times New Roman"/>
                <a:cs typeface="Times New Roman"/>
              </a:rPr>
              <a:t>equation is </a:t>
            </a:r>
            <a:r>
              <a:rPr dirty="0" sz="1200" spc="-60">
                <a:latin typeface="DejaVu Serif"/>
                <a:cs typeface="DejaVu Serif"/>
              </a:rPr>
              <a:t>9𝑥</a:t>
            </a:r>
            <a:r>
              <a:rPr dirty="0" baseline="29411" sz="1275" spc="-89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+ </a:t>
            </a:r>
            <a:r>
              <a:rPr dirty="0" sz="1200" spc="-50">
                <a:latin typeface="DejaVu Serif"/>
                <a:cs typeface="DejaVu Serif"/>
              </a:rPr>
              <a:t>5𝑦</a:t>
            </a:r>
            <a:r>
              <a:rPr dirty="0" baseline="29411" sz="1275" spc="-75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=</a:t>
            </a:r>
            <a:r>
              <a:rPr dirty="0" sz="1200" spc="-240">
                <a:latin typeface="DejaVu Serif"/>
                <a:cs typeface="DejaVu Serif"/>
              </a:rPr>
              <a:t> </a:t>
            </a:r>
            <a:r>
              <a:rPr dirty="0" sz="1200" spc="-70">
                <a:latin typeface="DejaVu Serif"/>
                <a:cs typeface="DejaVu Serif"/>
              </a:rPr>
              <a:t>45</a:t>
            </a:r>
            <a:r>
              <a:rPr dirty="0" sz="1200" spc="-7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006994" y="2263359"/>
            <a:ext cx="2136630" cy="1889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00423" y="2157095"/>
            <a:ext cx="2247900" cy="2000250"/>
          </a:xfrm>
          <a:custGeom>
            <a:avLst/>
            <a:gdLst/>
            <a:ahLst/>
            <a:cxnLst/>
            <a:rect l="l" t="t" r="r" b="b"/>
            <a:pathLst>
              <a:path w="2247900" h="2000250">
                <a:moveTo>
                  <a:pt x="0" y="2000250"/>
                </a:moveTo>
                <a:lnTo>
                  <a:pt x="2247900" y="2000250"/>
                </a:lnTo>
                <a:lnTo>
                  <a:pt x="2247900" y="0"/>
                </a:lnTo>
                <a:lnTo>
                  <a:pt x="0" y="0"/>
                </a:lnTo>
                <a:lnTo>
                  <a:pt x="0" y="2000250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Analytic</a:t>
            </a:r>
            <a:r>
              <a:rPr dirty="0" spc="-35"/>
              <a:t> </a:t>
            </a:r>
            <a:r>
              <a:rPr dirty="0" spc="-5"/>
              <a:t>Geometry</a:t>
            </a:r>
          </a:p>
        </p:txBody>
      </p:sp>
      <p:sp>
        <p:nvSpPr>
          <p:cNvPr id="3" name="object 3"/>
          <p:cNvSpPr/>
          <p:nvPr/>
        </p:nvSpPr>
        <p:spPr>
          <a:xfrm>
            <a:off x="4469003" y="3541648"/>
            <a:ext cx="1524635" cy="0"/>
          </a:xfrm>
          <a:custGeom>
            <a:avLst/>
            <a:gdLst/>
            <a:ahLst/>
            <a:cxnLst/>
            <a:rect l="l" t="t" r="r" b="b"/>
            <a:pathLst>
              <a:path w="1524635" h="0">
                <a:moveTo>
                  <a:pt x="0" y="0"/>
                </a:moveTo>
                <a:lnTo>
                  <a:pt x="1524253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94910" y="4270375"/>
            <a:ext cx="670560" cy="0"/>
          </a:xfrm>
          <a:custGeom>
            <a:avLst/>
            <a:gdLst/>
            <a:ahLst/>
            <a:cxnLst/>
            <a:rect l="l" t="t" r="r" b="b"/>
            <a:pathLst>
              <a:path w="670560" h="0">
                <a:moveTo>
                  <a:pt x="0" y="0"/>
                </a:moveTo>
                <a:lnTo>
                  <a:pt x="670560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10151" y="4872354"/>
            <a:ext cx="672465" cy="0"/>
          </a:xfrm>
          <a:custGeom>
            <a:avLst/>
            <a:gdLst/>
            <a:ahLst/>
            <a:cxnLst/>
            <a:rect l="l" t="t" r="r" b="b"/>
            <a:pathLst>
              <a:path w="672464" h="0">
                <a:moveTo>
                  <a:pt x="0" y="0"/>
                </a:moveTo>
                <a:lnTo>
                  <a:pt x="672084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920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pc="-5"/>
              <a:t>Rectangular Coordinates</a:t>
            </a:r>
          </a:p>
          <a:p>
            <a:pPr algn="just" marL="12700" marR="5080">
              <a:lnSpc>
                <a:spcPts val="1580"/>
              </a:lnSpc>
              <a:spcBef>
                <a:spcPts val="70"/>
              </a:spcBef>
            </a:pPr>
            <a:r>
              <a:rPr dirty="0" b="0">
                <a:latin typeface="Times New Roman"/>
                <a:cs typeface="Times New Roman"/>
              </a:rPr>
              <a:t>The points in a </a:t>
            </a:r>
            <a:r>
              <a:rPr dirty="0" spc="-5" b="0">
                <a:latin typeface="Times New Roman"/>
                <a:cs typeface="Times New Roman"/>
              </a:rPr>
              <a:t>plane </a:t>
            </a:r>
            <a:r>
              <a:rPr dirty="0" b="0">
                <a:latin typeface="Times New Roman"/>
                <a:cs typeface="Times New Roman"/>
              </a:rPr>
              <a:t>may be </a:t>
            </a:r>
            <a:r>
              <a:rPr dirty="0" spc="-5" b="0">
                <a:latin typeface="Times New Roman"/>
                <a:cs typeface="Times New Roman"/>
              </a:rPr>
              <a:t>placed </a:t>
            </a:r>
            <a:r>
              <a:rPr dirty="0" b="0">
                <a:latin typeface="Times New Roman"/>
                <a:cs typeface="Times New Roman"/>
              </a:rPr>
              <a:t>in </a:t>
            </a:r>
            <a:r>
              <a:rPr dirty="0" spc="-5" b="0">
                <a:latin typeface="Times New Roman"/>
                <a:cs typeface="Times New Roman"/>
              </a:rPr>
              <a:t>one-to-one correspondence </a:t>
            </a:r>
            <a:r>
              <a:rPr dirty="0" b="0">
                <a:latin typeface="Times New Roman"/>
                <a:cs typeface="Times New Roman"/>
              </a:rPr>
              <a:t>with </a:t>
            </a:r>
            <a:r>
              <a:rPr dirty="0" spc="-5" b="0">
                <a:latin typeface="Times New Roman"/>
                <a:cs typeface="Times New Roman"/>
              </a:rPr>
              <a:t>pairs </a:t>
            </a:r>
            <a:r>
              <a:rPr dirty="0" b="0">
                <a:latin typeface="Times New Roman"/>
                <a:cs typeface="Times New Roman"/>
              </a:rPr>
              <a:t>of </a:t>
            </a:r>
            <a:r>
              <a:rPr dirty="0" spc="-5" b="0">
                <a:latin typeface="Times New Roman"/>
                <a:cs typeface="Times New Roman"/>
              </a:rPr>
              <a:t>real numbers. A common </a:t>
            </a:r>
            <a:r>
              <a:rPr dirty="0" b="0">
                <a:latin typeface="Times New Roman"/>
                <a:cs typeface="Times New Roman"/>
              </a:rPr>
              <a:t>method </a:t>
            </a:r>
            <a:r>
              <a:rPr dirty="0" spc="-5" b="0">
                <a:latin typeface="Times New Roman"/>
                <a:cs typeface="Times New Roman"/>
              </a:rPr>
              <a:t>is </a:t>
            </a:r>
            <a:r>
              <a:rPr dirty="0" b="0">
                <a:latin typeface="Times New Roman"/>
                <a:cs typeface="Times New Roman"/>
              </a:rPr>
              <a:t>to </a:t>
            </a:r>
            <a:r>
              <a:rPr dirty="0" spc="-5" b="0">
                <a:latin typeface="Times New Roman"/>
                <a:cs typeface="Times New Roman"/>
              </a:rPr>
              <a:t>use  perpendicular lines </a:t>
            </a:r>
            <a:r>
              <a:rPr dirty="0" b="0">
                <a:latin typeface="Times New Roman"/>
                <a:cs typeface="Times New Roman"/>
              </a:rPr>
              <a:t>that </a:t>
            </a:r>
            <a:r>
              <a:rPr dirty="0" spc="-5" b="0">
                <a:latin typeface="Times New Roman"/>
                <a:cs typeface="Times New Roman"/>
              </a:rPr>
              <a:t>are </a:t>
            </a:r>
            <a:r>
              <a:rPr dirty="0" b="0">
                <a:latin typeface="Times New Roman"/>
                <a:cs typeface="Times New Roman"/>
              </a:rPr>
              <a:t>horizontal </a:t>
            </a:r>
            <a:r>
              <a:rPr dirty="0" spc="-5" b="0">
                <a:latin typeface="Times New Roman"/>
                <a:cs typeface="Times New Roman"/>
              </a:rPr>
              <a:t>and vertical and intersect at </a:t>
            </a:r>
            <a:r>
              <a:rPr dirty="0" b="0">
                <a:latin typeface="Times New Roman"/>
                <a:cs typeface="Times New Roman"/>
              </a:rPr>
              <a:t>a point </a:t>
            </a:r>
            <a:r>
              <a:rPr dirty="0" spc="-5" b="0">
                <a:latin typeface="Times New Roman"/>
                <a:cs typeface="Times New Roman"/>
              </a:rPr>
              <a:t>called </a:t>
            </a:r>
            <a:r>
              <a:rPr dirty="0" b="0">
                <a:latin typeface="Times New Roman"/>
                <a:cs typeface="Times New Roman"/>
              </a:rPr>
              <a:t>the </a:t>
            </a:r>
            <a:r>
              <a:rPr dirty="0" b="0" i="1">
                <a:latin typeface="Times New Roman"/>
                <a:cs typeface="Times New Roman"/>
              </a:rPr>
              <a:t>origin. </a:t>
            </a:r>
            <a:r>
              <a:rPr dirty="0" spc="-5" b="0">
                <a:latin typeface="Times New Roman"/>
                <a:cs typeface="Times New Roman"/>
              </a:rPr>
              <a:t>These two lines constitute </a:t>
            </a:r>
            <a:r>
              <a:rPr dirty="0" b="0">
                <a:latin typeface="Times New Roman"/>
                <a:cs typeface="Times New Roman"/>
              </a:rPr>
              <a:t>the </a:t>
            </a:r>
            <a:r>
              <a:rPr dirty="0" spc="-5" b="0">
                <a:latin typeface="Times New Roman"/>
                <a:cs typeface="Times New Roman"/>
              </a:rPr>
              <a:t>coordinate  </a:t>
            </a:r>
            <a:r>
              <a:rPr dirty="0" b="0">
                <a:latin typeface="Times New Roman"/>
                <a:cs typeface="Times New Roman"/>
              </a:rPr>
              <a:t>axes;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horizontal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line</a:t>
            </a:r>
            <a:r>
              <a:rPr dirty="0" spc="35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is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 spc="-5" b="0" i="1">
                <a:latin typeface="Times New Roman"/>
                <a:cs typeface="Times New Roman"/>
              </a:rPr>
              <a:t>x</a:t>
            </a:r>
            <a:r>
              <a:rPr dirty="0" spc="-5" b="0">
                <a:latin typeface="Times New Roman"/>
                <a:cs typeface="Times New Roman"/>
              </a:rPr>
              <a:t>-axis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and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vertical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line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is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spc="-5" b="0" i="1">
                <a:latin typeface="Times New Roman"/>
                <a:cs typeface="Times New Roman"/>
              </a:rPr>
              <a:t>y</a:t>
            </a:r>
            <a:r>
              <a:rPr dirty="0" spc="-5" b="0">
                <a:latin typeface="Times New Roman"/>
                <a:cs typeface="Times New Roman"/>
              </a:rPr>
              <a:t>-axis.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3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positive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direction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of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spc="-5" b="0" i="1">
                <a:latin typeface="Times New Roman"/>
                <a:cs typeface="Times New Roman"/>
              </a:rPr>
              <a:t>x</a:t>
            </a:r>
            <a:r>
              <a:rPr dirty="0" spc="-5" b="0">
                <a:latin typeface="Times New Roman"/>
                <a:cs typeface="Times New Roman"/>
              </a:rPr>
              <a:t>-axis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is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to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right,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whereas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b="0">
                <a:latin typeface="Times New Roman"/>
                <a:cs typeface="Times New Roman"/>
              </a:rPr>
              <a:t>positive </a:t>
            </a:r>
            <a:r>
              <a:rPr dirty="0" spc="-5" b="0">
                <a:latin typeface="Times New Roman"/>
                <a:cs typeface="Times New Roman"/>
              </a:rPr>
              <a:t>direction </a:t>
            </a:r>
            <a:r>
              <a:rPr dirty="0" b="0">
                <a:latin typeface="Times New Roman"/>
                <a:cs typeface="Times New Roman"/>
              </a:rPr>
              <a:t>of the </a:t>
            </a:r>
            <a:r>
              <a:rPr dirty="0" b="0" i="1">
                <a:latin typeface="Times New Roman"/>
                <a:cs typeface="Times New Roman"/>
              </a:rPr>
              <a:t>y</a:t>
            </a:r>
            <a:r>
              <a:rPr dirty="0" b="0">
                <a:latin typeface="Times New Roman"/>
                <a:cs typeface="Times New Roman"/>
              </a:rPr>
              <a:t>-axis </a:t>
            </a:r>
            <a:r>
              <a:rPr dirty="0" spc="-5" b="0">
                <a:latin typeface="Times New Roman"/>
                <a:cs typeface="Times New Roman"/>
              </a:rPr>
              <a:t>is</a:t>
            </a:r>
            <a:r>
              <a:rPr dirty="0" spc="-1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up.</a:t>
            </a:r>
          </a:p>
          <a:p>
            <a:pPr marL="12700" marR="8890">
              <a:lnSpc>
                <a:spcPts val="1600"/>
              </a:lnSpc>
              <a:spcBef>
                <a:spcPts val="65"/>
              </a:spcBef>
            </a:pPr>
            <a:r>
              <a:rPr dirty="0" b="0">
                <a:latin typeface="Times New Roman"/>
                <a:cs typeface="Times New Roman"/>
              </a:rPr>
              <a:t>Thus, point </a:t>
            </a:r>
            <a:r>
              <a:rPr dirty="0" spc="-5" b="0" i="1">
                <a:latin typeface="Times New Roman"/>
                <a:cs typeface="Times New Roman"/>
              </a:rPr>
              <a:t>P </a:t>
            </a:r>
            <a:r>
              <a:rPr dirty="0" spc="-5" b="0">
                <a:latin typeface="Times New Roman"/>
                <a:cs typeface="Times New Roman"/>
              </a:rPr>
              <a:t>is associated with </a:t>
            </a:r>
            <a:r>
              <a:rPr dirty="0" b="0">
                <a:latin typeface="Times New Roman"/>
                <a:cs typeface="Times New Roman"/>
              </a:rPr>
              <a:t>the </a:t>
            </a:r>
            <a:r>
              <a:rPr dirty="0" spc="-5" b="0">
                <a:latin typeface="Times New Roman"/>
                <a:cs typeface="Times New Roman"/>
              </a:rPr>
              <a:t>pair </a:t>
            </a:r>
            <a:r>
              <a:rPr dirty="0" b="0">
                <a:latin typeface="Times New Roman"/>
                <a:cs typeface="Times New Roman"/>
              </a:rPr>
              <a:t>of </a:t>
            </a:r>
            <a:r>
              <a:rPr dirty="0" spc="-5" b="0">
                <a:latin typeface="Times New Roman"/>
                <a:cs typeface="Times New Roman"/>
              </a:rPr>
              <a:t>real numbers (</a:t>
            </a:r>
            <a:r>
              <a:rPr dirty="0" spc="-5" b="0" i="1">
                <a:latin typeface="Times New Roman"/>
                <a:cs typeface="Times New Roman"/>
              </a:rPr>
              <a:t>x</a:t>
            </a:r>
            <a:r>
              <a:rPr dirty="0" baseline="-10416" sz="1200" spc="-7" b="0">
                <a:latin typeface="Times New Roman"/>
                <a:cs typeface="Times New Roman"/>
              </a:rPr>
              <a:t>1</a:t>
            </a:r>
            <a:r>
              <a:rPr dirty="0" sz="1200" spc="-5" b="0">
                <a:latin typeface="Times New Roman"/>
                <a:cs typeface="Times New Roman"/>
              </a:rPr>
              <a:t>, </a:t>
            </a:r>
            <a:r>
              <a:rPr dirty="0" sz="1200" b="0" i="1">
                <a:latin typeface="Times New Roman"/>
                <a:cs typeface="Times New Roman"/>
              </a:rPr>
              <a:t>y</a:t>
            </a:r>
            <a:r>
              <a:rPr dirty="0" baseline="-10416" sz="1200" b="0">
                <a:latin typeface="Times New Roman"/>
                <a:cs typeface="Times New Roman"/>
              </a:rPr>
              <a:t>1</a:t>
            </a:r>
            <a:r>
              <a:rPr dirty="0" sz="1200" b="0">
                <a:latin typeface="Times New Roman"/>
                <a:cs typeface="Times New Roman"/>
              </a:rPr>
              <a:t>) </a:t>
            </a:r>
            <a:r>
              <a:rPr dirty="0" sz="1200" spc="-5" b="0">
                <a:latin typeface="Times New Roman"/>
                <a:cs typeface="Times New Roman"/>
              </a:rPr>
              <a:t>and is denoted </a:t>
            </a:r>
            <a:r>
              <a:rPr dirty="0" sz="1200" spc="-5" b="0" i="1">
                <a:latin typeface="Times New Roman"/>
                <a:cs typeface="Times New Roman"/>
              </a:rPr>
              <a:t>P</a:t>
            </a:r>
            <a:r>
              <a:rPr dirty="0" sz="1200" spc="-5" b="0">
                <a:latin typeface="Times New Roman"/>
                <a:cs typeface="Times New Roman"/>
              </a:rPr>
              <a:t>(</a:t>
            </a:r>
            <a:r>
              <a:rPr dirty="0" sz="1200" spc="-5" b="0" i="1">
                <a:latin typeface="Times New Roman"/>
                <a:cs typeface="Times New Roman"/>
              </a:rPr>
              <a:t>x</a:t>
            </a:r>
            <a:r>
              <a:rPr dirty="0" baseline="-10416" sz="1200" spc="-7" b="0">
                <a:latin typeface="Times New Roman"/>
                <a:cs typeface="Times New Roman"/>
              </a:rPr>
              <a:t>1</a:t>
            </a:r>
            <a:r>
              <a:rPr dirty="0" sz="1200" spc="-5" b="0">
                <a:latin typeface="Times New Roman"/>
                <a:cs typeface="Times New Roman"/>
              </a:rPr>
              <a:t>, </a:t>
            </a:r>
            <a:r>
              <a:rPr dirty="0" sz="1200" b="0" i="1">
                <a:latin typeface="Times New Roman"/>
                <a:cs typeface="Times New Roman"/>
              </a:rPr>
              <a:t>y</a:t>
            </a:r>
            <a:r>
              <a:rPr dirty="0" baseline="-10416" sz="1200" b="0">
                <a:latin typeface="Times New Roman"/>
                <a:cs typeface="Times New Roman"/>
              </a:rPr>
              <a:t>1</a:t>
            </a:r>
            <a:r>
              <a:rPr dirty="0" sz="1200" b="0">
                <a:latin typeface="Times New Roman"/>
                <a:cs typeface="Times New Roman"/>
              </a:rPr>
              <a:t>). The coordinate </a:t>
            </a:r>
            <a:r>
              <a:rPr dirty="0" sz="1200" spc="-5" b="0">
                <a:latin typeface="Times New Roman"/>
                <a:cs typeface="Times New Roman"/>
              </a:rPr>
              <a:t>axes </a:t>
            </a:r>
            <a:r>
              <a:rPr dirty="0" sz="1200" b="0">
                <a:latin typeface="Times New Roman"/>
                <a:cs typeface="Times New Roman"/>
              </a:rPr>
              <a:t>divide the plane into  </a:t>
            </a:r>
            <a:r>
              <a:rPr dirty="0" sz="1200" spc="-5" b="0">
                <a:latin typeface="Times New Roman"/>
                <a:cs typeface="Times New Roman"/>
              </a:rPr>
              <a:t>quadrants </a:t>
            </a:r>
            <a:r>
              <a:rPr dirty="0" sz="1200" spc="-10" b="0">
                <a:latin typeface="Times New Roman"/>
                <a:cs typeface="Times New Roman"/>
              </a:rPr>
              <a:t>I, II, III, </a:t>
            </a:r>
            <a:r>
              <a:rPr dirty="0" sz="1200" spc="-5" b="0">
                <a:latin typeface="Times New Roman"/>
                <a:cs typeface="Times New Roman"/>
              </a:rPr>
              <a:t>and</a:t>
            </a:r>
            <a:r>
              <a:rPr dirty="0" sz="1200" spc="90" b="0">
                <a:latin typeface="Times New Roman"/>
                <a:cs typeface="Times New Roman"/>
              </a:rPr>
              <a:t> </a:t>
            </a:r>
            <a:r>
              <a:rPr dirty="0" sz="1200" spc="-5" b="0">
                <a:latin typeface="Times New Roman"/>
                <a:cs typeface="Times New Roman"/>
              </a:rPr>
              <a:t>IV.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0"/>
              </a:spcBef>
            </a:pPr>
            <a:r>
              <a:rPr dirty="0" spc="-5" b="0">
                <a:latin typeface="Times New Roman"/>
                <a:cs typeface="Times New Roman"/>
              </a:rPr>
              <a:t>Distance between Two </a:t>
            </a:r>
            <a:r>
              <a:rPr dirty="0" b="0">
                <a:latin typeface="Times New Roman"/>
                <a:cs typeface="Times New Roman"/>
              </a:rPr>
              <a:t>Points;</a:t>
            </a:r>
            <a:r>
              <a:rPr dirty="0" spc="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Slope</a:t>
            </a:r>
          </a:p>
          <a:p>
            <a:pPr algn="just" marL="12700">
              <a:lnSpc>
                <a:spcPct val="100000"/>
              </a:lnSpc>
              <a:spcBef>
                <a:spcPts val="145"/>
              </a:spcBef>
            </a:pPr>
            <a:r>
              <a:rPr dirty="0" b="0">
                <a:latin typeface="Times New Roman"/>
                <a:cs typeface="Times New Roman"/>
              </a:rPr>
              <a:t>The </a:t>
            </a:r>
            <a:r>
              <a:rPr dirty="0" spc="-5" b="0">
                <a:latin typeface="Times New Roman"/>
                <a:cs typeface="Times New Roman"/>
              </a:rPr>
              <a:t>distance </a:t>
            </a:r>
            <a:r>
              <a:rPr dirty="0" b="0">
                <a:latin typeface="Times New Roman"/>
                <a:cs typeface="Times New Roman"/>
              </a:rPr>
              <a:t>d </a:t>
            </a:r>
            <a:r>
              <a:rPr dirty="0" spc="-5" b="0">
                <a:latin typeface="Times New Roman"/>
                <a:cs typeface="Times New Roman"/>
              </a:rPr>
              <a:t>between </a:t>
            </a:r>
            <a:r>
              <a:rPr dirty="0" b="0">
                <a:latin typeface="Times New Roman"/>
                <a:cs typeface="Times New Roman"/>
              </a:rPr>
              <a:t>the </a:t>
            </a:r>
            <a:r>
              <a:rPr dirty="0" spc="-5" b="0">
                <a:latin typeface="Times New Roman"/>
                <a:cs typeface="Times New Roman"/>
              </a:rPr>
              <a:t>two </a:t>
            </a:r>
            <a:r>
              <a:rPr dirty="0" b="0">
                <a:latin typeface="Times New Roman"/>
                <a:cs typeface="Times New Roman"/>
              </a:rPr>
              <a:t>points P</a:t>
            </a:r>
            <a:r>
              <a:rPr dirty="0" baseline="-10416" sz="1200" b="0">
                <a:latin typeface="Times New Roman"/>
                <a:cs typeface="Times New Roman"/>
              </a:rPr>
              <a:t>1</a:t>
            </a:r>
            <a:r>
              <a:rPr dirty="0" sz="1200" b="0">
                <a:latin typeface="Times New Roman"/>
                <a:cs typeface="Times New Roman"/>
              </a:rPr>
              <a:t>(x</a:t>
            </a:r>
            <a:r>
              <a:rPr dirty="0" baseline="-10416" sz="1200" b="0">
                <a:latin typeface="Times New Roman"/>
                <a:cs typeface="Times New Roman"/>
              </a:rPr>
              <a:t>1</a:t>
            </a:r>
            <a:r>
              <a:rPr dirty="0" sz="1200" b="0">
                <a:latin typeface="Times New Roman"/>
                <a:cs typeface="Times New Roman"/>
              </a:rPr>
              <a:t>, </a:t>
            </a:r>
            <a:r>
              <a:rPr dirty="0" sz="1200" spc="-10" b="0">
                <a:latin typeface="Times New Roman"/>
                <a:cs typeface="Times New Roman"/>
              </a:rPr>
              <a:t>y</a:t>
            </a:r>
            <a:r>
              <a:rPr dirty="0" baseline="-10416" sz="1200" spc="-15" b="0">
                <a:latin typeface="Times New Roman"/>
                <a:cs typeface="Times New Roman"/>
              </a:rPr>
              <a:t>1</a:t>
            </a:r>
            <a:r>
              <a:rPr dirty="0" sz="1200" spc="-10" b="0">
                <a:latin typeface="Times New Roman"/>
                <a:cs typeface="Times New Roman"/>
              </a:rPr>
              <a:t>) </a:t>
            </a:r>
            <a:r>
              <a:rPr dirty="0" sz="1200" b="0">
                <a:latin typeface="Times New Roman"/>
                <a:cs typeface="Times New Roman"/>
              </a:rPr>
              <a:t>and P</a:t>
            </a:r>
            <a:r>
              <a:rPr dirty="0" baseline="-10416" sz="1200" b="0">
                <a:latin typeface="Times New Roman"/>
                <a:cs typeface="Times New Roman"/>
              </a:rPr>
              <a:t>2</a:t>
            </a:r>
            <a:r>
              <a:rPr dirty="0" sz="1200" b="0">
                <a:latin typeface="Times New Roman"/>
                <a:cs typeface="Times New Roman"/>
              </a:rPr>
              <a:t>(x</a:t>
            </a:r>
            <a:r>
              <a:rPr dirty="0" baseline="-10416" sz="1200" b="0">
                <a:latin typeface="Times New Roman"/>
                <a:cs typeface="Times New Roman"/>
              </a:rPr>
              <a:t>2</a:t>
            </a:r>
            <a:r>
              <a:rPr dirty="0" sz="1200" b="0">
                <a:latin typeface="Times New Roman"/>
                <a:cs typeface="Times New Roman"/>
              </a:rPr>
              <a:t>, </a:t>
            </a:r>
            <a:r>
              <a:rPr dirty="0" sz="1200" spc="-10" b="0">
                <a:latin typeface="Times New Roman"/>
                <a:cs typeface="Times New Roman"/>
              </a:rPr>
              <a:t>y</a:t>
            </a:r>
            <a:r>
              <a:rPr dirty="0" baseline="-10416" sz="1200" spc="-15" b="0">
                <a:latin typeface="Times New Roman"/>
                <a:cs typeface="Times New Roman"/>
              </a:rPr>
              <a:t>2</a:t>
            </a:r>
            <a:r>
              <a:rPr dirty="0" sz="1200" spc="-10" b="0">
                <a:latin typeface="Times New Roman"/>
                <a:cs typeface="Times New Roman"/>
              </a:rPr>
              <a:t>)</a:t>
            </a:r>
            <a:r>
              <a:rPr dirty="0" sz="1200" spc="25" b="0">
                <a:latin typeface="Times New Roman"/>
                <a:cs typeface="Times New Roman"/>
              </a:rPr>
              <a:t> </a:t>
            </a:r>
            <a:r>
              <a:rPr dirty="0" sz="1200" spc="-5" b="0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pc="-25" b="0">
                <a:latin typeface="DejaVu Serif"/>
                <a:cs typeface="DejaVu Serif"/>
              </a:rPr>
              <a:t>𝑑 </a:t>
            </a:r>
            <a:r>
              <a:rPr dirty="0" spc="-110" b="0">
                <a:latin typeface="DejaVu Serif"/>
                <a:cs typeface="DejaVu Serif"/>
              </a:rPr>
              <a:t>= </a:t>
            </a:r>
            <a:r>
              <a:rPr dirty="0" baseline="2314" sz="1800" spc="7" b="0">
                <a:latin typeface="DejaVu Serif"/>
                <a:cs typeface="DejaVu Serif"/>
              </a:rPr>
              <a:t>√</a:t>
            </a:r>
            <a:r>
              <a:rPr dirty="0" sz="1200" spc="5" b="0">
                <a:latin typeface="DejaVu Serif"/>
                <a:cs typeface="DejaVu Serif"/>
              </a:rPr>
              <a:t>(𝑥</a:t>
            </a:r>
            <a:r>
              <a:rPr dirty="0" baseline="-16339" sz="1275" spc="7" b="0">
                <a:latin typeface="DejaVu Serif"/>
                <a:cs typeface="DejaVu Serif"/>
              </a:rPr>
              <a:t>2 </a:t>
            </a:r>
            <a:r>
              <a:rPr dirty="0" sz="1200" spc="-110" b="0">
                <a:latin typeface="DejaVu Serif"/>
                <a:cs typeface="DejaVu Serif"/>
              </a:rPr>
              <a:t>− </a:t>
            </a:r>
            <a:r>
              <a:rPr dirty="0" sz="1200" spc="-35" b="0">
                <a:latin typeface="DejaVu Serif"/>
                <a:cs typeface="DejaVu Serif"/>
              </a:rPr>
              <a:t>𝑥</a:t>
            </a:r>
            <a:r>
              <a:rPr dirty="0" baseline="-16339" sz="1275" spc="-52" b="0">
                <a:latin typeface="DejaVu Serif"/>
                <a:cs typeface="DejaVu Serif"/>
              </a:rPr>
              <a:t>1</a:t>
            </a:r>
            <a:r>
              <a:rPr dirty="0" sz="1200" spc="-35" b="0">
                <a:latin typeface="DejaVu Serif"/>
                <a:cs typeface="DejaVu Serif"/>
              </a:rPr>
              <a:t>)</a:t>
            </a:r>
            <a:r>
              <a:rPr dirty="0" baseline="22875" sz="1275" spc="-52" b="0">
                <a:latin typeface="DejaVu Serif"/>
                <a:cs typeface="DejaVu Serif"/>
              </a:rPr>
              <a:t>2 </a:t>
            </a:r>
            <a:r>
              <a:rPr dirty="0" sz="1200" spc="-110" b="0">
                <a:latin typeface="DejaVu Serif"/>
                <a:cs typeface="DejaVu Serif"/>
              </a:rPr>
              <a:t>+ </a:t>
            </a:r>
            <a:r>
              <a:rPr dirty="0" sz="1200" spc="-35" b="0">
                <a:latin typeface="DejaVu Serif"/>
                <a:cs typeface="DejaVu Serif"/>
              </a:rPr>
              <a:t>(𝑦</a:t>
            </a:r>
            <a:r>
              <a:rPr dirty="0" baseline="-16339" sz="1275" spc="-52" b="0">
                <a:latin typeface="DejaVu Serif"/>
                <a:cs typeface="DejaVu Serif"/>
              </a:rPr>
              <a:t>2 </a:t>
            </a:r>
            <a:r>
              <a:rPr dirty="0" sz="1200" spc="-110" b="0">
                <a:latin typeface="DejaVu Serif"/>
                <a:cs typeface="DejaVu Serif"/>
              </a:rPr>
              <a:t>−</a:t>
            </a:r>
            <a:r>
              <a:rPr dirty="0" sz="1200" spc="110" b="0">
                <a:latin typeface="DejaVu Serif"/>
                <a:cs typeface="DejaVu Serif"/>
              </a:rPr>
              <a:t> </a:t>
            </a:r>
            <a:r>
              <a:rPr dirty="0" sz="1200" spc="-35" b="0">
                <a:latin typeface="DejaVu Serif"/>
                <a:cs typeface="DejaVu Serif"/>
              </a:rPr>
              <a:t>𝑦</a:t>
            </a:r>
            <a:r>
              <a:rPr dirty="0" baseline="-16339" sz="1275" spc="-52" b="0">
                <a:latin typeface="DejaVu Serif"/>
                <a:cs typeface="DejaVu Serif"/>
              </a:rPr>
              <a:t>1</a:t>
            </a:r>
            <a:r>
              <a:rPr dirty="0" sz="1200" spc="-35" b="0">
                <a:latin typeface="DejaVu Serif"/>
                <a:cs typeface="DejaVu Serif"/>
              </a:rPr>
              <a:t>)</a:t>
            </a:r>
            <a:r>
              <a:rPr dirty="0" baseline="22875" sz="1275" spc="-52" b="0">
                <a:latin typeface="DejaVu Serif"/>
                <a:cs typeface="DejaVu Serif"/>
              </a:rPr>
              <a:t>2</a:t>
            </a:r>
            <a:endParaRPr baseline="22875" sz="1275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pc="-10" b="0">
                <a:latin typeface="Times New Roman"/>
                <a:cs typeface="Times New Roman"/>
              </a:rPr>
              <a:t>In </a:t>
            </a:r>
            <a:r>
              <a:rPr dirty="0" b="0">
                <a:latin typeface="Times New Roman"/>
                <a:cs typeface="Times New Roman"/>
              </a:rPr>
              <a:t>the </a:t>
            </a:r>
            <a:r>
              <a:rPr dirty="0" spc="-5" b="0">
                <a:latin typeface="Times New Roman"/>
                <a:cs typeface="Times New Roman"/>
              </a:rPr>
              <a:t>special case when </a:t>
            </a:r>
            <a:r>
              <a:rPr dirty="0" spc="5" b="0">
                <a:latin typeface="Times New Roman"/>
                <a:cs typeface="Times New Roman"/>
              </a:rPr>
              <a:t>P</a:t>
            </a:r>
            <a:r>
              <a:rPr dirty="0" baseline="-10416" sz="1200" spc="7" b="0">
                <a:latin typeface="Times New Roman"/>
                <a:cs typeface="Times New Roman"/>
              </a:rPr>
              <a:t>1 </a:t>
            </a:r>
            <a:r>
              <a:rPr dirty="0" sz="1200" spc="-5" b="0">
                <a:latin typeface="Times New Roman"/>
                <a:cs typeface="Times New Roman"/>
              </a:rPr>
              <a:t>and P</a:t>
            </a:r>
            <a:r>
              <a:rPr dirty="0" baseline="-10416" sz="1200" spc="-7" b="0">
                <a:latin typeface="Times New Roman"/>
                <a:cs typeface="Times New Roman"/>
              </a:rPr>
              <a:t>2 </a:t>
            </a:r>
            <a:r>
              <a:rPr dirty="0" sz="1200" spc="-5" b="0">
                <a:latin typeface="Times New Roman"/>
                <a:cs typeface="Times New Roman"/>
              </a:rPr>
              <a:t>are </a:t>
            </a:r>
            <a:r>
              <a:rPr dirty="0" sz="1200" b="0">
                <a:latin typeface="Times New Roman"/>
                <a:cs typeface="Times New Roman"/>
              </a:rPr>
              <a:t>both on one of the </a:t>
            </a:r>
            <a:r>
              <a:rPr dirty="0" sz="1200" spc="-5" b="0">
                <a:latin typeface="Times New Roman"/>
                <a:cs typeface="Times New Roman"/>
              </a:rPr>
              <a:t>coordinate </a:t>
            </a:r>
            <a:r>
              <a:rPr dirty="0" sz="1200" b="0">
                <a:latin typeface="Times New Roman"/>
                <a:cs typeface="Times New Roman"/>
              </a:rPr>
              <a:t>axes, for </a:t>
            </a:r>
            <a:r>
              <a:rPr dirty="0" sz="1200" spc="-5" b="0">
                <a:latin typeface="Times New Roman"/>
                <a:cs typeface="Times New Roman"/>
              </a:rPr>
              <a:t>instance, </a:t>
            </a:r>
            <a:r>
              <a:rPr dirty="0" sz="1200" b="0">
                <a:latin typeface="Times New Roman"/>
                <a:cs typeface="Times New Roman"/>
              </a:rPr>
              <a:t>the</a:t>
            </a:r>
            <a:r>
              <a:rPr dirty="0" sz="1200" spc="-140" b="0">
                <a:latin typeface="Times New Roman"/>
                <a:cs typeface="Times New Roman"/>
              </a:rPr>
              <a:t> </a:t>
            </a:r>
            <a:r>
              <a:rPr dirty="0" sz="1200" b="0">
                <a:latin typeface="Times New Roman"/>
                <a:cs typeface="Times New Roman"/>
              </a:rPr>
              <a:t>x-axis,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pc="-25" b="0">
                <a:latin typeface="DejaVu Serif"/>
                <a:cs typeface="DejaVu Serif"/>
              </a:rPr>
              <a:t>𝑑 </a:t>
            </a:r>
            <a:r>
              <a:rPr dirty="0" spc="-110" b="0">
                <a:latin typeface="DejaVu Serif"/>
                <a:cs typeface="DejaVu Serif"/>
              </a:rPr>
              <a:t>= </a:t>
            </a:r>
            <a:r>
              <a:rPr dirty="0" baseline="2314" sz="1800" b="0">
                <a:latin typeface="DejaVu Serif"/>
                <a:cs typeface="DejaVu Serif"/>
              </a:rPr>
              <a:t>√</a:t>
            </a:r>
            <a:r>
              <a:rPr dirty="0" sz="1200" b="0">
                <a:latin typeface="DejaVu Serif"/>
                <a:cs typeface="DejaVu Serif"/>
              </a:rPr>
              <a:t>(𝑥</a:t>
            </a:r>
            <a:r>
              <a:rPr dirty="0" baseline="-16339" sz="1275" b="0">
                <a:latin typeface="DejaVu Serif"/>
                <a:cs typeface="DejaVu Serif"/>
              </a:rPr>
              <a:t>2 </a:t>
            </a:r>
            <a:r>
              <a:rPr dirty="0" sz="1200" spc="-110" b="0">
                <a:latin typeface="DejaVu Serif"/>
                <a:cs typeface="DejaVu Serif"/>
              </a:rPr>
              <a:t>− </a:t>
            </a:r>
            <a:r>
              <a:rPr dirty="0" sz="1200" spc="-35" b="0">
                <a:latin typeface="DejaVu Serif"/>
                <a:cs typeface="DejaVu Serif"/>
              </a:rPr>
              <a:t>𝑥</a:t>
            </a:r>
            <a:r>
              <a:rPr dirty="0" baseline="-16339" sz="1275" spc="-52" b="0">
                <a:latin typeface="DejaVu Serif"/>
                <a:cs typeface="DejaVu Serif"/>
              </a:rPr>
              <a:t>1</a:t>
            </a:r>
            <a:r>
              <a:rPr dirty="0" sz="1200" spc="-35" b="0">
                <a:latin typeface="DejaVu Serif"/>
                <a:cs typeface="DejaVu Serif"/>
              </a:rPr>
              <a:t>)</a:t>
            </a:r>
            <a:r>
              <a:rPr dirty="0" baseline="22875" sz="1275" spc="-52" b="0">
                <a:latin typeface="DejaVu Serif"/>
                <a:cs typeface="DejaVu Serif"/>
              </a:rPr>
              <a:t>2  </a:t>
            </a:r>
            <a:r>
              <a:rPr dirty="0" sz="1200" spc="-110" b="0">
                <a:latin typeface="DejaVu Serif"/>
                <a:cs typeface="DejaVu Serif"/>
              </a:rPr>
              <a:t>=  </a:t>
            </a:r>
            <a:r>
              <a:rPr dirty="0" baseline="2314" sz="1800" spc="-89" b="0">
                <a:latin typeface="DejaVu Serif"/>
                <a:cs typeface="DejaVu Serif"/>
              </a:rPr>
              <a:t>|</a:t>
            </a:r>
            <a:r>
              <a:rPr dirty="0" sz="1200" spc="-60" b="0">
                <a:latin typeface="DejaVu Serif"/>
                <a:cs typeface="DejaVu Serif"/>
              </a:rPr>
              <a:t>𝑥</a:t>
            </a:r>
            <a:r>
              <a:rPr dirty="0" baseline="-16339" sz="1275" spc="-89" b="0">
                <a:latin typeface="DejaVu Serif"/>
                <a:cs typeface="DejaVu Serif"/>
              </a:rPr>
              <a:t>2</a:t>
            </a:r>
            <a:r>
              <a:rPr dirty="0" baseline="-16339" sz="1275" spc="225" b="0">
                <a:latin typeface="DejaVu Serif"/>
                <a:cs typeface="DejaVu Serif"/>
              </a:rPr>
              <a:t> </a:t>
            </a:r>
            <a:r>
              <a:rPr dirty="0" sz="1200" spc="-110" b="0">
                <a:latin typeface="DejaVu Serif"/>
                <a:cs typeface="DejaVu Serif"/>
              </a:rPr>
              <a:t>−</a:t>
            </a:r>
            <a:r>
              <a:rPr dirty="0" sz="1200" spc="-165" b="0">
                <a:latin typeface="DejaVu Serif"/>
                <a:cs typeface="DejaVu Serif"/>
              </a:rPr>
              <a:t> </a:t>
            </a:r>
            <a:r>
              <a:rPr dirty="0" sz="1200" spc="-50" b="0">
                <a:latin typeface="DejaVu Serif"/>
                <a:cs typeface="DejaVu Serif"/>
              </a:rPr>
              <a:t>𝑥</a:t>
            </a:r>
            <a:r>
              <a:rPr dirty="0" baseline="-16339" sz="1275" spc="-75" b="0">
                <a:latin typeface="DejaVu Serif"/>
                <a:cs typeface="DejaVu Serif"/>
              </a:rPr>
              <a:t>1</a:t>
            </a:r>
            <a:r>
              <a:rPr dirty="0" baseline="2314" sz="1800" spc="-75" b="0">
                <a:latin typeface="DejaVu Serif"/>
                <a:cs typeface="DejaVu Serif"/>
              </a:rPr>
              <a:t>|</a:t>
            </a:r>
            <a:endParaRPr baseline="2314" sz="18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</a:p>
          <a:p>
            <a:pPr algn="just" marL="12700">
              <a:lnSpc>
                <a:spcPct val="100000"/>
              </a:lnSpc>
            </a:pPr>
            <a:r>
              <a:rPr dirty="0" b="0">
                <a:latin typeface="Times New Roman"/>
                <a:cs typeface="Times New Roman"/>
              </a:rPr>
              <a:t>or on the</a:t>
            </a:r>
            <a:r>
              <a:rPr dirty="0" spc="10" b="0">
                <a:latin typeface="Times New Roman"/>
                <a:cs typeface="Times New Roman"/>
              </a:rPr>
              <a:t> </a:t>
            </a:r>
            <a:r>
              <a:rPr dirty="0" spc="-5" b="0">
                <a:latin typeface="Times New Roman"/>
                <a:cs typeface="Times New Roman"/>
              </a:rPr>
              <a:t>y-axis,</a:t>
            </a:r>
          </a:p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pc="-25" b="0">
                <a:latin typeface="DejaVu Serif"/>
                <a:cs typeface="DejaVu Serif"/>
              </a:rPr>
              <a:t>𝑑 </a:t>
            </a:r>
            <a:r>
              <a:rPr dirty="0" spc="-110" b="0">
                <a:latin typeface="DejaVu Serif"/>
                <a:cs typeface="DejaVu Serif"/>
              </a:rPr>
              <a:t>= </a:t>
            </a:r>
            <a:r>
              <a:rPr dirty="0" baseline="2314" sz="1800" spc="7" b="0">
                <a:latin typeface="DejaVu Serif"/>
                <a:cs typeface="DejaVu Serif"/>
              </a:rPr>
              <a:t>√</a:t>
            </a:r>
            <a:r>
              <a:rPr dirty="0" sz="1200" spc="5" b="0">
                <a:latin typeface="DejaVu Serif"/>
                <a:cs typeface="DejaVu Serif"/>
              </a:rPr>
              <a:t>(𝑦</a:t>
            </a:r>
            <a:r>
              <a:rPr dirty="0" baseline="-16339" sz="1275" spc="7" b="0">
                <a:latin typeface="DejaVu Serif"/>
                <a:cs typeface="DejaVu Serif"/>
              </a:rPr>
              <a:t>2 </a:t>
            </a:r>
            <a:r>
              <a:rPr dirty="0" sz="1200" spc="-110" b="0">
                <a:latin typeface="DejaVu Serif"/>
                <a:cs typeface="DejaVu Serif"/>
              </a:rPr>
              <a:t>− </a:t>
            </a:r>
            <a:r>
              <a:rPr dirty="0" sz="1200" spc="-35" b="0">
                <a:latin typeface="DejaVu Serif"/>
                <a:cs typeface="DejaVu Serif"/>
              </a:rPr>
              <a:t>𝑦</a:t>
            </a:r>
            <a:r>
              <a:rPr dirty="0" baseline="-16339" sz="1275" spc="-52" b="0">
                <a:latin typeface="DejaVu Serif"/>
                <a:cs typeface="DejaVu Serif"/>
              </a:rPr>
              <a:t>1</a:t>
            </a:r>
            <a:r>
              <a:rPr dirty="0" sz="1200" spc="-35" b="0">
                <a:latin typeface="DejaVu Serif"/>
                <a:cs typeface="DejaVu Serif"/>
              </a:rPr>
              <a:t>)</a:t>
            </a:r>
            <a:r>
              <a:rPr dirty="0" baseline="22875" sz="1275" spc="-52" b="0">
                <a:latin typeface="DejaVu Serif"/>
                <a:cs typeface="DejaVu Serif"/>
              </a:rPr>
              <a:t>2  </a:t>
            </a:r>
            <a:r>
              <a:rPr dirty="0" sz="1200" spc="-110" b="0">
                <a:latin typeface="DejaVu Serif"/>
                <a:cs typeface="DejaVu Serif"/>
              </a:rPr>
              <a:t>= </a:t>
            </a:r>
            <a:r>
              <a:rPr dirty="0" baseline="2314" sz="1800" spc="-82" b="0">
                <a:latin typeface="DejaVu Serif"/>
                <a:cs typeface="DejaVu Serif"/>
              </a:rPr>
              <a:t>|</a:t>
            </a:r>
            <a:r>
              <a:rPr dirty="0" sz="1200" spc="-55" b="0">
                <a:latin typeface="DejaVu Serif"/>
                <a:cs typeface="DejaVu Serif"/>
              </a:rPr>
              <a:t>𝑦</a:t>
            </a:r>
            <a:r>
              <a:rPr dirty="0" baseline="-16339" sz="1275" spc="-82" b="0">
                <a:latin typeface="DejaVu Serif"/>
                <a:cs typeface="DejaVu Serif"/>
              </a:rPr>
              <a:t>2  </a:t>
            </a:r>
            <a:r>
              <a:rPr dirty="0" sz="1200" spc="-110" b="0">
                <a:latin typeface="DejaVu Serif"/>
                <a:cs typeface="DejaVu Serif"/>
              </a:rPr>
              <a:t>−</a:t>
            </a:r>
            <a:r>
              <a:rPr dirty="0" sz="1200" spc="-180" b="0">
                <a:latin typeface="DejaVu Serif"/>
                <a:cs typeface="DejaVu Serif"/>
              </a:rPr>
              <a:t> </a:t>
            </a:r>
            <a:r>
              <a:rPr dirty="0" sz="1200" spc="-50" b="0">
                <a:latin typeface="DejaVu Serif"/>
                <a:cs typeface="DejaVu Serif"/>
              </a:rPr>
              <a:t>𝑦</a:t>
            </a:r>
            <a:r>
              <a:rPr dirty="0" baseline="-16339" sz="1275" spc="-75" b="0">
                <a:latin typeface="DejaVu Serif"/>
                <a:cs typeface="DejaVu Serif"/>
              </a:rPr>
              <a:t>1</a:t>
            </a:r>
            <a:r>
              <a:rPr dirty="0" baseline="2314" sz="1800" spc="-75" b="0">
                <a:latin typeface="DejaVu Serif"/>
                <a:cs typeface="DejaVu Serif"/>
              </a:rPr>
              <a:t>|</a:t>
            </a:r>
            <a:endParaRPr baseline="2314" sz="18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</a:p>
          <a:p>
            <a:pPr algn="just" marL="12700">
              <a:lnSpc>
                <a:spcPct val="100000"/>
              </a:lnSpc>
            </a:pPr>
            <a:r>
              <a:rPr dirty="0" b="0">
                <a:latin typeface="Times New Roman"/>
                <a:cs typeface="Times New Roman"/>
              </a:rPr>
              <a:t>The midpoint of the line </a:t>
            </a:r>
            <a:r>
              <a:rPr dirty="0" spc="-5" b="0">
                <a:latin typeface="Times New Roman"/>
                <a:cs typeface="Times New Roman"/>
              </a:rPr>
              <a:t>segment </a:t>
            </a:r>
            <a:r>
              <a:rPr dirty="0" b="0">
                <a:latin typeface="Times New Roman"/>
                <a:cs typeface="Times New Roman"/>
              </a:rPr>
              <a:t>P</a:t>
            </a:r>
            <a:r>
              <a:rPr dirty="0" baseline="-10416" sz="1200" b="0">
                <a:latin typeface="Times New Roman"/>
                <a:cs typeface="Times New Roman"/>
              </a:rPr>
              <a:t>1</a:t>
            </a:r>
            <a:r>
              <a:rPr dirty="0" sz="1200" b="0">
                <a:latin typeface="Times New Roman"/>
                <a:cs typeface="Times New Roman"/>
              </a:rPr>
              <a:t>P</a:t>
            </a:r>
            <a:r>
              <a:rPr dirty="0" baseline="-10416" sz="1200" b="0">
                <a:latin typeface="Times New Roman"/>
                <a:cs typeface="Times New Roman"/>
              </a:rPr>
              <a:t>2</a:t>
            </a:r>
            <a:r>
              <a:rPr dirty="0" baseline="-10416" sz="1200" spc="120" b="0">
                <a:latin typeface="Times New Roman"/>
                <a:cs typeface="Times New Roman"/>
              </a:rPr>
              <a:t> </a:t>
            </a:r>
            <a:r>
              <a:rPr dirty="0" sz="1200" spc="-5" b="0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07534" y="5505450"/>
            <a:ext cx="1009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20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96434" y="5627115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0" y="0"/>
                </a:moveTo>
                <a:lnTo>
                  <a:pt x="475488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83734" y="5389626"/>
            <a:ext cx="10864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-16339" sz="1275" spc="-127">
                <a:solidFill>
                  <a:srgbClr val="221F1F"/>
                </a:solidFill>
                <a:latin typeface="DejaVu Serif"/>
                <a:cs typeface="DejaVu Serif"/>
              </a:rPr>
              <a:t>1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sz="1200" spc="-7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-16339" sz="1275" spc="-112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8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20">
                <a:solidFill>
                  <a:srgbClr val="221F1F"/>
                </a:solidFill>
                <a:latin typeface="DejaVu Serif"/>
                <a:cs typeface="DejaVu Serif"/>
              </a:rPr>
              <a:t>1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</a:t>
            </a:r>
            <a:r>
              <a:rPr dirty="0" sz="1200" spc="-1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04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endParaRPr baseline="-16339" sz="1275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78807" y="5607557"/>
            <a:ext cx="701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3885" algn="l"/>
              </a:tabLst>
            </a:pPr>
            <a:r>
              <a:rPr dirty="0" sz="1200" spc="-10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r>
              <a:rPr dirty="0" sz="1200" spc="-10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sz="1200" spc="-10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86222" y="5627115"/>
            <a:ext cx="477520" cy="0"/>
          </a:xfrm>
          <a:custGeom>
            <a:avLst/>
            <a:gdLst/>
            <a:ahLst/>
            <a:cxnLst/>
            <a:rect l="l" t="t" r="r" b="b"/>
            <a:pathLst>
              <a:path w="477520" h="0">
                <a:moveTo>
                  <a:pt x="0" y="0"/>
                </a:moveTo>
                <a:lnTo>
                  <a:pt x="477012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017134" y="5505450"/>
            <a:ext cx="6343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5465" algn="l"/>
              </a:tabLst>
            </a:pPr>
            <a:r>
              <a:rPr dirty="0" sz="1200" spc="-140">
                <a:solidFill>
                  <a:srgbClr val="221F1F"/>
                </a:solidFill>
                <a:latin typeface="DejaVu Serif"/>
                <a:cs typeface="DejaVu Serif"/>
              </a:rPr>
              <a:t>,</a:t>
            </a:r>
            <a:r>
              <a:rPr dirty="0" sz="1200" spc="-14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sz="1200" spc="120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700" y="5932170"/>
            <a:ext cx="57537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slope of the line segment P</a:t>
            </a:r>
            <a:r>
              <a:rPr dirty="0" baseline="-10416" sz="120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dirty="0" baseline="-10416" sz="120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provided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vertical, is denoted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by m and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given</a:t>
            </a:r>
            <a:r>
              <a:rPr dirty="0" sz="12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14798" y="6201917"/>
            <a:ext cx="3117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85">
                <a:solidFill>
                  <a:srgbClr val="221F1F"/>
                </a:solidFill>
                <a:latin typeface="DejaVu Serif"/>
                <a:cs typeface="DejaVu Serif"/>
              </a:rPr>
              <a:t>𝑚</a:t>
            </a:r>
            <a:r>
              <a:rPr dirty="0" sz="1200" spc="-11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42459" y="6086094"/>
            <a:ext cx="4984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04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27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8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20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endParaRPr baseline="-16339" sz="1275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43983" y="6304026"/>
            <a:ext cx="4953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7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-16339" sz="1275" spc="-112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2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-16339" sz="1275" spc="-127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endParaRPr baseline="-16339" sz="1275">
              <a:latin typeface="DejaVu Serif"/>
              <a:cs typeface="DejaVu Serif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955159" y="6323584"/>
            <a:ext cx="477520" cy="0"/>
          </a:xfrm>
          <a:custGeom>
            <a:avLst/>
            <a:gdLst/>
            <a:ahLst/>
            <a:cxnLst/>
            <a:rect l="l" t="t" r="r" b="b"/>
            <a:pathLst>
              <a:path w="477520" h="0">
                <a:moveTo>
                  <a:pt x="0" y="0"/>
                </a:moveTo>
                <a:lnTo>
                  <a:pt x="477012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33827"/>
            <a:ext cx="5949950" cy="3077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slope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related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angle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inclination α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ctr" marL="2301240">
              <a:lnSpc>
                <a:spcPct val="100000"/>
              </a:lnSpc>
            </a:pPr>
            <a:r>
              <a:rPr dirty="0" sz="1200" spc="285">
                <a:solidFill>
                  <a:srgbClr val="221F1F"/>
                </a:solidFill>
                <a:latin typeface="DejaVu Serif"/>
                <a:cs typeface="DejaVu Serif"/>
              </a:rPr>
              <a:t>𝑚</a:t>
            </a:r>
            <a:r>
              <a:rPr dirty="0" sz="1200" spc="-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105">
                <a:solidFill>
                  <a:srgbClr val="221F1F"/>
                </a:solidFill>
                <a:latin typeface="DejaVu Serif"/>
                <a:cs typeface="DejaVu Serif"/>
              </a:rPr>
              <a:t>tan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𝛼</a:t>
            </a:r>
            <a:endParaRPr sz="120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Two lines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(or line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segments)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slopes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dirty="0" baseline="-10416" sz="1200" spc="7">
                <a:solidFill>
                  <a:srgbClr val="221F1F"/>
                </a:solidFill>
                <a:latin typeface="Times New Roman"/>
                <a:cs typeface="Times New Roman"/>
              </a:rPr>
              <a:t>1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dirty="0" baseline="-10416" sz="1200">
                <a:solidFill>
                  <a:srgbClr val="221F1F"/>
                </a:solidFill>
                <a:latin typeface="Times New Roman"/>
                <a:cs typeface="Times New Roman"/>
              </a:rPr>
              <a:t>2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are perpendicular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b="1" i="1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dirty="0" baseline="-10416" sz="1200" b="1" i="1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 b="1" i="1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-165" b="1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 i="1">
                <a:solidFill>
                  <a:srgbClr val="221F1F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 spc="-5" b="1" i="1">
                <a:solidFill>
                  <a:srgbClr val="221F1F"/>
                </a:solidFill>
                <a:latin typeface="Times New Roman"/>
                <a:cs typeface="Times New Roman"/>
              </a:rPr>
              <a:t>/m</a:t>
            </a:r>
            <a:r>
              <a:rPr dirty="0" baseline="-10416" sz="1200" spc="-7" b="1" i="1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endParaRPr baseline="-10416"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are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parallel if </a:t>
            </a:r>
            <a:r>
              <a:rPr dirty="0" sz="1200" spc="5" b="1" i="1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dirty="0" baseline="-10416" sz="1200" spc="7" b="1" i="1">
                <a:solidFill>
                  <a:srgbClr val="221F1F"/>
                </a:solidFill>
                <a:latin typeface="Times New Roman"/>
                <a:cs typeface="Times New Roman"/>
              </a:rPr>
              <a:t>1 </a:t>
            </a:r>
            <a:r>
              <a:rPr dirty="0" sz="1200" b="1" i="1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-125" b="1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dirty="0" baseline="-10416" sz="1200" b="1" i="1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Equations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Straight</a:t>
            </a:r>
            <a:r>
              <a:rPr dirty="0" sz="1400" spc="-1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Lines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vertical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line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has an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equation of the</a:t>
            </a:r>
            <a:r>
              <a:rPr dirty="0" sz="12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form</a:t>
            </a:r>
            <a:endParaRPr sz="1200">
              <a:latin typeface="Times New Roman"/>
              <a:cs typeface="Times New Roman"/>
            </a:endParaRPr>
          </a:p>
          <a:p>
            <a:pPr algn="r" marR="1657985">
              <a:lnSpc>
                <a:spcPct val="100000"/>
              </a:lnSpc>
              <a:spcBef>
                <a:spcPts val="140"/>
              </a:spcBef>
            </a:pP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x =</a:t>
            </a:r>
            <a:r>
              <a:rPr dirty="0" sz="1200" spc="-114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where (c,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0)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its intersection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with the x-axis.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line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slope m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through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 (x</a:t>
            </a:r>
            <a:r>
              <a:rPr dirty="0" baseline="-10416" sz="120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y</a:t>
            </a:r>
            <a:r>
              <a:rPr dirty="0" baseline="-10416" sz="1200" spc="-15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given</a:t>
            </a:r>
            <a:r>
              <a:rPr dirty="0" sz="1200" spc="1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3486150">
              <a:lnSpc>
                <a:spcPct val="100000"/>
              </a:lnSpc>
            </a:pPr>
            <a:r>
              <a:rPr dirty="0" sz="1200" spc="-5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-8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20">
                <a:solidFill>
                  <a:srgbClr val="221F1F"/>
                </a:solidFill>
                <a:latin typeface="DejaVu Serif"/>
                <a:cs typeface="DejaVu Serif"/>
              </a:rPr>
              <a:t>1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80">
                <a:solidFill>
                  <a:srgbClr val="221F1F"/>
                </a:solidFill>
                <a:latin typeface="DejaVu Serif"/>
                <a:cs typeface="DejaVu Serif"/>
              </a:rPr>
              <a:t>𝑚(𝑥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29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-16339" sz="1275" spc="-52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endParaRPr sz="12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Thus, a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horizontal line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(slope = 0)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through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 (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dirty="0" baseline="-10416" sz="120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y</a:t>
            </a:r>
            <a:r>
              <a:rPr dirty="0" baseline="-10416" sz="120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given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algn="r" marR="1633220">
              <a:lnSpc>
                <a:spcPct val="100000"/>
              </a:lnSpc>
            </a:pP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y =</a:t>
            </a:r>
            <a:r>
              <a:rPr dirty="0" sz="1200" spc="-110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y</a:t>
            </a:r>
            <a:r>
              <a:rPr dirty="0" baseline="-10416" sz="1200" spc="-7" i="1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endParaRPr baseline="-10416"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nonvertical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line through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two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points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dirty="0" baseline="-10416" sz="1200" spc="-7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dirty="0" baseline="-10416" sz="1200" spc="-7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y</a:t>
            </a:r>
            <a:r>
              <a:rPr dirty="0" baseline="-10416" sz="1200" spc="-7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) and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dirty="0" baseline="-10416" sz="1200" spc="-7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dirty="0" baseline="-10416" sz="1200" spc="-7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y</a:t>
            </a:r>
            <a:r>
              <a:rPr dirty="0" baseline="-10416" sz="120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given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dirty="0" sz="12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either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03775" y="5956554"/>
            <a:ext cx="496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04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2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8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20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endParaRPr baseline="-16339" sz="1275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9603" y="6072378"/>
            <a:ext cx="7226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-8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20">
                <a:solidFill>
                  <a:srgbClr val="221F1F"/>
                </a:solidFill>
                <a:latin typeface="DejaVu Serif"/>
                <a:cs typeface="DejaVu Serif"/>
              </a:rPr>
              <a:t>1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17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baseline="-37037" sz="1800" spc="-127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endParaRPr baseline="-37037" sz="1800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86654" y="6174485"/>
            <a:ext cx="2546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84546" y="6249161"/>
            <a:ext cx="41465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455" algn="l"/>
              </a:tabLst>
            </a:pPr>
            <a:r>
              <a:rPr dirty="0" sz="850" spc="-5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r>
              <a:rPr dirty="0" sz="850" spc="-5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sz="850" spc="-50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816475" y="6194043"/>
            <a:ext cx="477520" cy="0"/>
          </a:xfrm>
          <a:custGeom>
            <a:avLst/>
            <a:gdLst/>
            <a:ahLst/>
            <a:cxnLst/>
            <a:rect l="l" t="t" r="r" b="b"/>
            <a:pathLst>
              <a:path w="477520" h="0">
                <a:moveTo>
                  <a:pt x="0" y="0"/>
                </a:moveTo>
                <a:lnTo>
                  <a:pt x="477012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06695" y="6072378"/>
            <a:ext cx="5645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221F1F"/>
                </a:solidFill>
                <a:latin typeface="DejaVu Serif"/>
                <a:cs typeface="DejaVu Serif"/>
              </a:rPr>
              <a:t>(𝑥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2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0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-16339" sz="1275" spc="-44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r>
              <a:rPr dirty="0" sz="1200" spc="-30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6374079"/>
            <a:ext cx="186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60198" y="997310"/>
            <a:ext cx="2187786" cy="18519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91153" y="928750"/>
            <a:ext cx="2277745" cy="1989455"/>
          </a:xfrm>
          <a:custGeom>
            <a:avLst/>
            <a:gdLst/>
            <a:ahLst/>
            <a:cxnLst/>
            <a:rect l="l" t="t" r="r" b="b"/>
            <a:pathLst>
              <a:path w="2277745" h="1989455">
                <a:moveTo>
                  <a:pt x="0" y="1989201"/>
                </a:moveTo>
                <a:lnTo>
                  <a:pt x="2277745" y="1989201"/>
                </a:lnTo>
                <a:lnTo>
                  <a:pt x="2277745" y="0"/>
                </a:lnTo>
                <a:lnTo>
                  <a:pt x="0" y="0"/>
                </a:lnTo>
                <a:lnTo>
                  <a:pt x="0" y="1989201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3775" y="840993"/>
            <a:ext cx="496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04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2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8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20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endParaRPr baseline="-16339" sz="1275">
              <a:latin typeface="DejaVu Serif"/>
              <a:cs typeface="DejaVu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86554" y="956818"/>
            <a:ext cx="7258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104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20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baseline="-37037" sz="1800" spc="-127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endParaRPr baseline="-37037" sz="1800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6654" y="1058926"/>
            <a:ext cx="2546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4546" y="1133602"/>
            <a:ext cx="41465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455" algn="l"/>
              </a:tabLst>
            </a:pPr>
            <a:r>
              <a:rPr dirty="0" sz="850" spc="-5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r>
              <a:rPr dirty="0" sz="850" spc="-5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sz="850" spc="-50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16475" y="1078483"/>
            <a:ext cx="477520" cy="0"/>
          </a:xfrm>
          <a:custGeom>
            <a:avLst/>
            <a:gdLst/>
            <a:ahLst/>
            <a:cxnLst/>
            <a:rect l="l" t="t" r="r" b="b"/>
            <a:pathLst>
              <a:path w="477520" h="0">
                <a:moveTo>
                  <a:pt x="0" y="0"/>
                </a:moveTo>
                <a:lnTo>
                  <a:pt x="477012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06695" y="956818"/>
            <a:ext cx="567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221F1F"/>
                </a:solidFill>
                <a:latin typeface="DejaVu Serif"/>
                <a:cs typeface="DejaVu Serif"/>
              </a:rPr>
              <a:t>(𝑥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2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-16339" sz="1275" spc="-3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1410970"/>
            <a:ext cx="6865620" cy="11779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39"/>
              </a:lnSpc>
              <a:spcBef>
                <a:spcPts val="105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Circle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0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general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equation of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circle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radius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center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P(x</a:t>
            </a:r>
            <a:r>
              <a:rPr dirty="0" baseline="-10416" sz="120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y</a:t>
            </a:r>
            <a:r>
              <a:rPr dirty="0" baseline="-10416" sz="1200" spc="-15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marL="3254375">
              <a:lnSpc>
                <a:spcPct val="100000"/>
              </a:lnSpc>
              <a:spcBef>
                <a:spcPts val="190"/>
              </a:spcBef>
            </a:pPr>
            <a:r>
              <a:rPr dirty="0" baseline="2314" sz="1800" spc="-37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25">
                <a:solidFill>
                  <a:srgbClr val="221F1F"/>
                </a:solidFill>
                <a:latin typeface="DejaVu Serif"/>
                <a:cs typeface="DejaVu Serif"/>
              </a:rPr>
              <a:t>𝑥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-16339" sz="1275" spc="-52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baseline="29411" sz="1275" spc="-52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baseline="2314" sz="1800" spc="-15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1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-16339" sz="1275" spc="-52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baseline="29411" sz="1275" spc="-52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24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𝑟</a:t>
            </a:r>
            <a:r>
              <a:rPr dirty="0" baseline="29411" sz="1275" spc="-104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endParaRPr baseline="29411" sz="1275">
              <a:latin typeface="DejaVu Serif"/>
              <a:cs typeface="DejaVu Serif"/>
            </a:endParaRPr>
          </a:p>
          <a:p>
            <a:pPr marL="12700">
              <a:lnSpc>
                <a:spcPts val="1645"/>
              </a:lnSpc>
              <a:spcBef>
                <a:spcPts val="1350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Conic Sections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conic sections are called conics because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result from intersecting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with a plane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shown in</a:t>
            </a:r>
            <a:r>
              <a:rPr dirty="0" sz="1200" spc="204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figure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5180457"/>
            <a:ext cx="8257540" cy="1583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Parabola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parabola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set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all</a:t>
            </a:r>
            <a:r>
              <a:rPr dirty="0" sz="1200" spc="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points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(x,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y)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plane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that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equidistant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given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line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called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directrix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given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</a:t>
            </a:r>
            <a:r>
              <a:rPr dirty="0" sz="1200" spc="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called</a:t>
            </a:r>
            <a:endParaRPr sz="1200">
              <a:latin typeface="Times New Roman"/>
              <a:cs typeface="Times New Roman"/>
            </a:endParaRPr>
          </a:p>
          <a:p>
            <a:pPr marL="12700" marR="7620">
              <a:lnSpc>
                <a:spcPts val="1600"/>
              </a:lnSpc>
              <a:spcBef>
                <a:spcPts val="65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focus.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parabola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symmetric about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line that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contains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focus and is perpendicular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directrix.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line of symmetry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intersects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parabola at its vertex.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eccentricity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 =</a:t>
            </a:r>
            <a:r>
              <a:rPr dirty="0" sz="12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1.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145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We obtain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particularly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simple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equation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for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parabola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we place its vertex 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origin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its directrix parallel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the x-axis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as in  Figure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below.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focus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point (0,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),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then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directrix has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equation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y =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-p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.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P(x,y)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any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 on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parabola,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then the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distance from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the focus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dirty="0" baseline="2314" sz="1800" spc="7">
                <a:solidFill>
                  <a:srgbClr val="221F1F"/>
                </a:solidFill>
                <a:latin typeface="DejaVu Serif"/>
                <a:cs typeface="DejaVu Serif"/>
              </a:rPr>
              <a:t>|</a:t>
            </a:r>
            <a:r>
              <a:rPr dirty="0" sz="1200" spc="5">
                <a:solidFill>
                  <a:srgbClr val="221F1F"/>
                </a:solidFill>
                <a:latin typeface="DejaVu Serif"/>
                <a:cs typeface="DejaVu Serif"/>
              </a:rPr>
              <a:t>𝑃𝐹</a:t>
            </a:r>
            <a:r>
              <a:rPr dirty="0" baseline="2314" sz="1800" spc="7">
                <a:solidFill>
                  <a:srgbClr val="221F1F"/>
                </a:solidFill>
                <a:latin typeface="DejaVu Serif"/>
                <a:cs typeface="DejaVu Serif"/>
              </a:rPr>
              <a:t>|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baseline="2314" sz="1800" spc="22">
                <a:solidFill>
                  <a:srgbClr val="221F1F"/>
                </a:solidFill>
                <a:latin typeface="DejaVu Serif"/>
                <a:cs typeface="DejaVu Serif"/>
              </a:rPr>
              <a:t>√</a:t>
            </a:r>
            <a:r>
              <a:rPr dirty="0" sz="1200" spc="1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22875" sz="1275" spc="22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sz="1200" spc="-10">
                <a:solidFill>
                  <a:srgbClr val="221F1F"/>
                </a:solidFill>
                <a:latin typeface="DejaVu Serif"/>
                <a:cs typeface="DejaVu Serif"/>
              </a:rPr>
              <a:t>(𝑦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18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𝑝)</a:t>
            </a:r>
            <a:r>
              <a:rPr dirty="0" baseline="22875" sz="1275" spc="-3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endParaRPr baseline="22875" sz="1275">
              <a:latin typeface="DejaVu Serif"/>
              <a:cs typeface="DejaVu Serif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85054" y="6574993"/>
            <a:ext cx="892175" cy="0"/>
          </a:xfrm>
          <a:custGeom>
            <a:avLst/>
            <a:gdLst/>
            <a:ahLst/>
            <a:cxnLst/>
            <a:rect l="l" t="t" r="r" b="b"/>
            <a:pathLst>
              <a:path w="892175" h="0">
                <a:moveTo>
                  <a:pt x="0" y="0"/>
                </a:moveTo>
                <a:lnTo>
                  <a:pt x="891844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81592" y="2627122"/>
            <a:ext cx="4150497" cy="2338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43276" y="2622295"/>
            <a:ext cx="4368800" cy="2381250"/>
          </a:xfrm>
          <a:custGeom>
            <a:avLst/>
            <a:gdLst/>
            <a:ahLst/>
            <a:cxnLst/>
            <a:rect l="l" t="t" r="r" b="b"/>
            <a:pathLst>
              <a:path w="4368800" h="2381250">
                <a:moveTo>
                  <a:pt x="0" y="2381249"/>
                </a:moveTo>
                <a:lnTo>
                  <a:pt x="4368800" y="2381249"/>
                </a:lnTo>
                <a:lnTo>
                  <a:pt x="4368800" y="0"/>
                </a:lnTo>
                <a:lnTo>
                  <a:pt x="0" y="0"/>
                </a:lnTo>
                <a:lnTo>
                  <a:pt x="0" y="2381249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89985" y="1354327"/>
            <a:ext cx="892175" cy="0"/>
          </a:xfrm>
          <a:custGeom>
            <a:avLst/>
            <a:gdLst/>
            <a:ahLst/>
            <a:cxnLst/>
            <a:rect l="l" t="t" r="r" b="b"/>
            <a:pathLst>
              <a:path w="892175" h="0">
                <a:moveTo>
                  <a:pt x="0" y="0"/>
                </a:moveTo>
                <a:lnTo>
                  <a:pt x="891844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01700" y="868425"/>
            <a:ext cx="8256270" cy="2437130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distance from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P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directrix is </a:t>
            </a:r>
            <a:r>
              <a:rPr dirty="0" baseline="2314" sz="1800" spc="-60">
                <a:solidFill>
                  <a:srgbClr val="221F1F"/>
                </a:solidFill>
                <a:latin typeface="DejaVu Serif"/>
                <a:cs typeface="DejaVu Serif"/>
              </a:rPr>
              <a:t>|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</a:t>
            </a:r>
            <a:r>
              <a:rPr dirty="0" sz="1200" spc="-15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𝑝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|</a:t>
            </a:r>
            <a:endParaRPr baseline="2314" sz="180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defining property of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parabola is that these distances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equal:</a:t>
            </a:r>
            <a:endParaRPr sz="1200">
              <a:latin typeface="Times New Roman"/>
              <a:cs typeface="Times New Roman"/>
            </a:endParaRPr>
          </a:p>
          <a:p>
            <a:pPr algn="ctr" marR="2240915">
              <a:lnSpc>
                <a:spcPct val="100000"/>
              </a:lnSpc>
              <a:spcBef>
                <a:spcPts val="455"/>
              </a:spcBef>
            </a:pPr>
            <a:r>
              <a:rPr dirty="0" baseline="2314" sz="1800" spc="22">
                <a:solidFill>
                  <a:srgbClr val="221F1F"/>
                </a:solidFill>
                <a:latin typeface="DejaVu Serif"/>
                <a:cs typeface="DejaVu Serif"/>
              </a:rPr>
              <a:t>√</a:t>
            </a:r>
            <a:r>
              <a:rPr dirty="0" sz="1200" spc="1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22875" sz="1275" spc="22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sz="1200" spc="-10">
                <a:solidFill>
                  <a:srgbClr val="221F1F"/>
                </a:solidFill>
                <a:latin typeface="DejaVu Serif"/>
                <a:cs typeface="DejaVu Serif"/>
              </a:rPr>
              <a:t>(𝑦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𝑝)</a:t>
            </a:r>
            <a:r>
              <a:rPr dirty="0" baseline="22875" sz="1275" spc="-30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baseline="2314" sz="1800" spc="-60">
                <a:solidFill>
                  <a:srgbClr val="221F1F"/>
                </a:solidFill>
                <a:latin typeface="DejaVu Serif"/>
                <a:cs typeface="DejaVu Serif"/>
              </a:rPr>
              <a:t>|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</a:t>
            </a:r>
            <a:r>
              <a:rPr dirty="0" sz="1200" spc="-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𝑝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|</a:t>
            </a:r>
            <a:endParaRPr baseline="2314" sz="180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We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get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equivalent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equation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squaring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simplifying:</a:t>
            </a:r>
            <a:endParaRPr sz="1200">
              <a:latin typeface="Times New Roman"/>
              <a:cs typeface="Times New Roman"/>
            </a:endParaRPr>
          </a:p>
          <a:p>
            <a:pPr algn="ctr" marR="2244725">
              <a:lnSpc>
                <a:spcPct val="100000"/>
              </a:lnSpc>
              <a:spcBef>
                <a:spcPts val="190"/>
              </a:spcBef>
            </a:pP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29411" sz="1275" spc="-60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baseline="2314" sz="1800" spc="-15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1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𝑝</a:t>
            </a:r>
            <a:r>
              <a:rPr dirty="0" baseline="2314" sz="1800" spc="-30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baseline="29411" sz="1275" spc="-30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baseline="2314" sz="1800" spc="-60">
                <a:solidFill>
                  <a:srgbClr val="221F1F"/>
                </a:solidFill>
                <a:latin typeface="DejaVu Serif"/>
                <a:cs typeface="DejaVu Serif"/>
              </a:rPr>
              <a:t>|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𝑝</a:t>
            </a:r>
            <a:r>
              <a:rPr dirty="0" baseline="2314" sz="1800" spc="-60">
                <a:solidFill>
                  <a:srgbClr val="221F1F"/>
                </a:solidFill>
                <a:latin typeface="DejaVu Serif"/>
                <a:cs typeface="DejaVu Serif"/>
              </a:rPr>
              <a:t>|</a:t>
            </a:r>
            <a:r>
              <a:rPr dirty="0" baseline="29411" sz="1275" spc="-60">
                <a:solidFill>
                  <a:srgbClr val="221F1F"/>
                </a:solidFill>
                <a:latin typeface="DejaVu Serif"/>
                <a:cs typeface="DejaVu Serif"/>
              </a:rPr>
              <a:t>2 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baseline="2314" sz="1800" spc="-15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1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</a:t>
            </a:r>
            <a:r>
              <a:rPr dirty="0" sz="1200" spc="-18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𝑝</a:t>
            </a:r>
            <a:r>
              <a:rPr dirty="0" baseline="2314" sz="1800" spc="-30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baseline="29411" sz="1275" spc="-3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endParaRPr baseline="29411" sz="1275">
              <a:latin typeface="DejaVu Serif"/>
              <a:cs typeface="DejaVu Serif"/>
            </a:endParaRPr>
          </a:p>
          <a:p>
            <a:pPr algn="ctr" marR="2249170">
              <a:lnSpc>
                <a:spcPct val="100000"/>
              </a:lnSpc>
              <a:spcBef>
                <a:spcPts val="195"/>
              </a:spcBef>
            </a:pP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29411" sz="1275" spc="-60">
                <a:solidFill>
                  <a:srgbClr val="221F1F"/>
                </a:solidFill>
                <a:latin typeface="DejaVu Serif"/>
                <a:cs typeface="DejaVu Serif"/>
              </a:rPr>
              <a:t>2 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29411" sz="1275" spc="-30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2𝑝𝑦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𝑝</a:t>
            </a:r>
            <a:r>
              <a:rPr dirty="0" baseline="29411" sz="1275" spc="-6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r>
              <a:rPr dirty="0" baseline="29411" sz="1275" spc="28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29411" sz="1275" spc="-30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2𝑝𝑦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</a:t>
            </a:r>
            <a:r>
              <a:rPr dirty="0" sz="1200" spc="-29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𝑝</a:t>
            </a:r>
            <a:r>
              <a:rPr dirty="0" baseline="29411" sz="1275" spc="-6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endParaRPr baseline="29411" sz="1275">
              <a:latin typeface="DejaVu Serif"/>
              <a:cs typeface="DejaVu Serif"/>
            </a:endParaRPr>
          </a:p>
          <a:p>
            <a:pPr algn="ctr" marR="2242820">
              <a:lnSpc>
                <a:spcPct val="100000"/>
              </a:lnSpc>
              <a:spcBef>
                <a:spcPts val="685"/>
              </a:spcBef>
            </a:pP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29411" sz="1275" spc="-60">
                <a:solidFill>
                  <a:srgbClr val="221F1F"/>
                </a:solidFill>
                <a:latin typeface="DejaVu Serif"/>
                <a:cs typeface="DejaVu Serif"/>
              </a:rPr>
              <a:t>2 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4𝑝𝑦</a:t>
            </a:r>
            <a:endParaRPr sz="120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 equation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 parabola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with focus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0,p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directrix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y = - p</a:t>
            </a:r>
            <a:r>
              <a:rPr dirty="0" sz="1200" spc="35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dirty="0" baseline="38194" sz="1200" spc="-7" i="1">
                <a:solidFill>
                  <a:srgbClr val="221F1F"/>
                </a:solidFill>
                <a:latin typeface="Times New Roman"/>
                <a:cs typeface="Times New Roman"/>
              </a:rPr>
              <a:t>2 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-100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4py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600"/>
              </a:lnSpc>
              <a:spcBef>
                <a:spcPts val="65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distance between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focus 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vertex,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vertex 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directrix,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denoted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(&gt;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0)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leads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one of the following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equations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parabola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vertex 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origin.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1773" y="5398770"/>
            <a:ext cx="11328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29411" sz="1275" spc="-52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4𝑝𝑦 </a:t>
            </a:r>
            <a:r>
              <a:rPr dirty="0" sz="1200" spc="-140">
                <a:solidFill>
                  <a:srgbClr val="221F1F"/>
                </a:solidFill>
                <a:latin typeface="DejaVu Serif"/>
                <a:cs typeface="DejaVu Serif"/>
              </a:rPr>
              <a:t>, </a:t>
            </a:r>
            <a:r>
              <a:rPr dirty="0" sz="1200" spc="-55">
                <a:solidFill>
                  <a:srgbClr val="221F1F"/>
                </a:solidFill>
                <a:latin typeface="DejaVu Serif"/>
                <a:cs typeface="DejaVu Serif"/>
              </a:rPr>
              <a:t>𝑝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&gt;</a:t>
            </a:r>
            <a:r>
              <a:rPr dirty="0" sz="1200" spc="-2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00">
                <a:solidFill>
                  <a:srgbClr val="221F1F"/>
                </a:solidFill>
                <a:latin typeface="DejaVu Serif"/>
                <a:cs typeface="DejaVu Serif"/>
              </a:rPr>
              <a:t>0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87948" y="5398770"/>
            <a:ext cx="11004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29411" sz="1275" spc="-60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70">
                <a:solidFill>
                  <a:srgbClr val="221F1F"/>
                </a:solidFill>
                <a:latin typeface="DejaVu Serif"/>
                <a:cs typeface="DejaVu Serif"/>
              </a:rPr>
              <a:t>4𝑝𝑦 </a:t>
            </a:r>
            <a:r>
              <a:rPr dirty="0" sz="1200" spc="-140">
                <a:solidFill>
                  <a:srgbClr val="221F1F"/>
                </a:solidFill>
                <a:latin typeface="DejaVu Serif"/>
                <a:cs typeface="DejaVu Serif"/>
              </a:rPr>
              <a:t>, </a:t>
            </a:r>
            <a:r>
              <a:rPr dirty="0" sz="1200" spc="-55">
                <a:solidFill>
                  <a:srgbClr val="221F1F"/>
                </a:solidFill>
                <a:latin typeface="DejaVu Serif"/>
                <a:cs typeface="DejaVu Serif"/>
              </a:rPr>
              <a:t>𝑝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&lt;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00">
                <a:solidFill>
                  <a:srgbClr val="221F1F"/>
                </a:solidFill>
                <a:latin typeface="DejaVu Serif"/>
                <a:cs typeface="DejaVu Serif"/>
              </a:rPr>
              <a:t>0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14625" y="3544061"/>
            <a:ext cx="4648200" cy="1543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33598" y="3539363"/>
            <a:ext cx="4791075" cy="1828800"/>
          </a:xfrm>
          <a:custGeom>
            <a:avLst/>
            <a:gdLst/>
            <a:ahLst/>
            <a:cxnLst/>
            <a:rect l="l" t="t" r="r" b="b"/>
            <a:pathLst>
              <a:path w="4791075" h="1828800">
                <a:moveTo>
                  <a:pt x="0" y="1828800"/>
                </a:moveTo>
                <a:lnTo>
                  <a:pt x="4791075" y="1828800"/>
                </a:lnTo>
                <a:lnTo>
                  <a:pt x="4791075" y="0"/>
                </a:lnTo>
                <a:lnTo>
                  <a:pt x="0" y="0"/>
                </a:lnTo>
                <a:lnTo>
                  <a:pt x="0" y="1828800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94532" y="1021940"/>
            <a:ext cx="1925971" cy="12609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024623" y="928624"/>
            <a:ext cx="2100580" cy="1381125"/>
          </a:xfrm>
          <a:custGeom>
            <a:avLst/>
            <a:gdLst/>
            <a:ahLst/>
            <a:cxnLst/>
            <a:rect l="l" t="t" r="r" b="b"/>
            <a:pathLst>
              <a:path w="2100579" h="1381125">
                <a:moveTo>
                  <a:pt x="0" y="1381125"/>
                </a:moveTo>
                <a:lnTo>
                  <a:pt x="2100579" y="1381125"/>
                </a:lnTo>
                <a:lnTo>
                  <a:pt x="2100579" y="0"/>
                </a:lnTo>
                <a:lnTo>
                  <a:pt x="0" y="0"/>
                </a:lnTo>
                <a:lnTo>
                  <a:pt x="0" y="1381125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740022"/>
            <a:ext cx="8255000" cy="1019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0"/>
              </a:spcBef>
              <a:tabLst>
                <a:tab pos="2419350" algn="l"/>
              </a:tabLst>
            </a:pP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29411" sz="1275" spc="-30">
                <a:solidFill>
                  <a:srgbClr val="221F1F"/>
                </a:solidFill>
                <a:latin typeface="DejaVu Serif"/>
                <a:cs typeface="DejaVu Serif"/>
              </a:rPr>
              <a:t>2 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80">
                <a:solidFill>
                  <a:srgbClr val="221F1F"/>
                </a:solidFill>
                <a:latin typeface="DejaVu Serif"/>
                <a:cs typeface="DejaVu Serif"/>
              </a:rPr>
              <a:t>4𝑝𝑥  </a:t>
            </a:r>
            <a:r>
              <a:rPr dirty="0" sz="1200" spc="-140">
                <a:solidFill>
                  <a:srgbClr val="221F1F"/>
                </a:solidFill>
                <a:latin typeface="DejaVu Serif"/>
                <a:cs typeface="DejaVu Serif"/>
              </a:rPr>
              <a:t>, </a:t>
            </a:r>
            <a:r>
              <a:rPr dirty="0" sz="1200" spc="-55">
                <a:solidFill>
                  <a:srgbClr val="221F1F"/>
                </a:solidFill>
                <a:latin typeface="DejaVu Serif"/>
                <a:cs typeface="DejaVu Serif"/>
              </a:rPr>
              <a:t>𝑝</a:t>
            </a:r>
            <a:r>
              <a:rPr dirty="0" sz="1200" spc="-1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&gt;</a:t>
            </a:r>
            <a:r>
              <a:rPr dirty="0" sz="1200" spc="-6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00">
                <a:solidFill>
                  <a:srgbClr val="221F1F"/>
                </a:solidFill>
                <a:latin typeface="DejaVu Serif"/>
                <a:cs typeface="DejaVu Serif"/>
              </a:rPr>
              <a:t>0	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29411" sz="1275" spc="-30">
                <a:solidFill>
                  <a:srgbClr val="221F1F"/>
                </a:solidFill>
                <a:latin typeface="DejaVu Serif"/>
                <a:cs typeface="DejaVu Serif"/>
              </a:rPr>
              <a:t>2 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80">
                <a:solidFill>
                  <a:srgbClr val="221F1F"/>
                </a:solidFill>
                <a:latin typeface="DejaVu Serif"/>
                <a:cs typeface="DejaVu Serif"/>
              </a:rPr>
              <a:t>4𝑝𝑥 </a:t>
            </a:r>
            <a:r>
              <a:rPr dirty="0" sz="1200" spc="-140">
                <a:solidFill>
                  <a:srgbClr val="221F1F"/>
                </a:solidFill>
                <a:latin typeface="DejaVu Serif"/>
                <a:cs typeface="DejaVu Serif"/>
              </a:rPr>
              <a:t>, </a:t>
            </a:r>
            <a:r>
              <a:rPr dirty="0" sz="1200" spc="-55">
                <a:solidFill>
                  <a:srgbClr val="221F1F"/>
                </a:solidFill>
                <a:latin typeface="DejaVu Serif"/>
                <a:cs typeface="DejaVu Serif"/>
              </a:rPr>
              <a:t>𝑝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&lt;</a:t>
            </a:r>
            <a:r>
              <a:rPr dirty="0" sz="1200" spc="-14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00">
                <a:solidFill>
                  <a:srgbClr val="221F1F"/>
                </a:solidFill>
                <a:latin typeface="DejaVu Serif"/>
                <a:cs typeface="DejaVu Serif"/>
              </a:rPr>
              <a:t>0</a:t>
            </a:r>
            <a:endParaRPr sz="12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For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each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four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orientations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shown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9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0000FF"/>
                </a:solidFill>
                <a:latin typeface="Times New Roman"/>
                <a:cs typeface="Times New Roman"/>
              </a:rPr>
              <a:t>Figures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corresponding</a:t>
            </a:r>
            <a:r>
              <a:rPr dirty="0" sz="12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parabola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with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vertex</a:t>
            </a:r>
            <a:r>
              <a:rPr dirty="0" sz="1200" spc="1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h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k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obtained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dirty="0" sz="12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replacing</a:t>
            </a:r>
            <a:r>
              <a:rPr dirty="0" sz="1200" spc="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dirty="0" sz="1200" spc="70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dirty="0" sz="1200" spc="70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–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y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k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Thus,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parabola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 spc="-5">
                <a:solidFill>
                  <a:srgbClr val="0000FF"/>
                </a:solidFill>
                <a:latin typeface="Times New Roman"/>
                <a:cs typeface="Times New Roman"/>
              </a:rPr>
              <a:t>Figure </a:t>
            </a:r>
            <a:r>
              <a:rPr dirty="0" sz="1200">
                <a:solidFill>
                  <a:srgbClr val="0000FF"/>
                </a:solidFill>
                <a:latin typeface="Times New Roman"/>
                <a:cs typeface="Times New Roman"/>
              </a:rPr>
              <a:t>below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180"/>
              </a:spcBef>
            </a:pPr>
            <a:r>
              <a:rPr dirty="0" sz="1200" spc="-10">
                <a:solidFill>
                  <a:srgbClr val="221F1F"/>
                </a:solidFill>
                <a:latin typeface="DejaVu Serif"/>
                <a:cs typeface="DejaVu Serif"/>
              </a:rPr>
              <a:t>(𝑦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-15">
                <a:solidFill>
                  <a:srgbClr val="221F1F"/>
                </a:solidFill>
                <a:latin typeface="DejaVu Serif"/>
                <a:cs typeface="DejaVu Serif"/>
              </a:rPr>
              <a:t>𝑘)</a:t>
            </a:r>
            <a:r>
              <a:rPr dirty="0" baseline="29411" sz="1275" spc="-22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65">
                <a:solidFill>
                  <a:srgbClr val="221F1F"/>
                </a:solidFill>
                <a:latin typeface="DejaVu Serif"/>
                <a:cs typeface="DejaVu Serif"/>
              </a:rPr>
              <a:t>−4𝑝(𝑥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6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ℎ)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71700" y="952500"/>
            <a:ext cx="3276600" cy="2647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90673" y="928624"/>
            <a:ext cx="3409950" cy="2790825"/>
          </a:xfrm>
          <a:custGeom>
            <a:avLst/>
            <a:gdLst/>
            <a:ahLst/>
            <a:cxnLst/>
            <a:rect l="l" t="t" r="r" b="b"/>
            <a:pathLst>
              <a:path w="3409950" h="2790825">
                <a:moveTo>
                  <a:pt x="0" y="2790825"/>
                </a:moveTo>
                <a:lnTo>
                  <a:pt x="3409950" y="2790825"/>
                </a:lnTo>
                <a:lnTo>
                  <a:pt x="3409950" y="0"/>
                </a:lnTo>
                <a:lnTo>
                  <a:pt x="0" y="0"/>
                </a:lnTo>
                <a:lnTo>
                  <a:pt x="0" y="2790825"/>
                </a:lnTo>
                <a:close/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048500" y="1162050"/>
            <a:ext cx="2057400" cy="2057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815073" y="928624"/>
            <a:ext cx="2314575" cy="2324100"/>
          </a:xfrm>
          <a:custGeom>
            <a:avLst/>
            <a:gdLst/>
            <a:ahLst/>
            <a:cxnLst/>
            <a:rect l="l" t="t" r="r" b="b"/>
            <a:pathLst>
              <a:path w="2314575" h="2324100">
                <a:moveTo>
                  <a:pt x="0" y="2324100"/>
                </a:moveTo>
                <a:lnTo>
                  <a:pt x="2314575" y="2324100"/>
                </a:lnTo>
                <a:lnTo>
                  <a:pt x="2314575" y="0"/>
                </a:lnTo>
                <a:lnTo>
                  <a:pt x="0" y="0"/>
                </a:lnTo>
                <a:lnTo>
                  <a:pt x="0" y="2324100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76045"/>
            <a:ext cx="5723255" cy="142938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u="heavy" sz="12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Example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focus and directrix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parabola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y</a:t>
            </a:r>
            <a:r>
              <a:rPr dirty="0" baseline="38194" sz="1200" spc="-7" i="1">
                <a:solidFill>
                  <a:srgbClr val="221F1F"/>
                </a:solidFill>
                <a:latin typeface="Times New Roman"/>
                <a:cs typeface="Times New Roman"/>
              </a:rPr>
              <a:t>2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+ </a:t>
            </a:r>
            <a:r>
              <a:rPr dirty="0" sz="1200" spc="5" i="1">
                <a:solidFill>
                  <a:srgbClr val="221F1F"/>
                </a:solidFill>
                <a:latin typeface="Times New Roman"/>
                <a:cs typeface="Times New Roman"/>
              </a:rPr>
              <a:t>10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x = 0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sketch the</a:t>
            </a:r>
            <a:r>
              <a:rPr dirty="0" sz="12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graph.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heavy" sz="1200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Solution</a:t>
            </a:r>
            <a:endParaRPr sz="1200">
              <a:latin typeface="Times New Roman"/>
              <a:cs typeface="Times New Roman"/>
            </a:endParaRPr>
          </a:p>
          <a:p>
            <a:pPr marL="50800" marR="5080" indent="1270">
              <a:lnSpc>
                <a:spcPts val="1580"/>
              </a:lnSpc>
              <a:spcBef>
                <a:spcPts val="55"/>
              </a:spcBef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we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write the equation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y</a:t>
            </a:r>
            <a:r>
              <a:rPr dirty="0" baseline="38194" sz="1200" spc="-7" i="1">
                <a:solidFill>
                  <a:srgbClr val="221F1F"/>
                </a:solidFill>
                <a:latin typeface="Times New Roman"/>
                <a:cs typeface="Times New Roman"/>
              </a:rPr>
              <a:t>2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= - 10 x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compare it with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Equation, we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that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4p = - 10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so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p =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-5/2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Thus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focus is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(p,0)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(-5/2,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0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directrix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x = 5/2</a:t>
            </a:r>
            <a:r>
              <a:rPr dirty="0" sz="1200" spc="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sketch is shown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Figure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below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788923"/>
            <a:ext cx="8257540" cy="871855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Ellipse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500"/>
              </a:lnSpc>
              <a:spcBef>
                <a:spcPts val="1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 ellipse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set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points in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plane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such that the sum of their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distances from two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fixed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points, called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foci,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given constant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.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distance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between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foci is denoted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c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;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length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 major axis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whereas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length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minor axis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spc="5" i="1">
                <a:solidFill>
                  <a:srgbClr val="221F1F"/>
                </a:solidFill>
                <a:latin typeface="Times New Roman"/>
                <a:cs typeface="Times New Roman"/>
              </a:rPr>
              <a:t>b.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 eccentricity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 ellipse,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,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&lt; 1.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85710" y="2534956"/>
            <a:ext cx="1934347" cy="18570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967098" y="2339467"/>
            <a:ext cx="2114550" cy="2095500"/>
          </a:xfrm>
          <a:custGeom>
            <a:avLst/>
            <a:gdLst/>
            <a:ahLst/>
            <a:cxnLst/>
            <a:rect l="l" t="t" r="r" b="b"/>
            <a:pathLst>
              <a:path w="2114550" h="2095500">
                <a:moveTo>
                  <a:pt x="0" y="2095500"/>
                </a:moveTo>
                <a:lnTo>
                  <a:pt x="2114550" y="2095500"/>
                </a:lnTo>
                <a:lnTo>
                  <a:pt x="2114550" y="0"/>
                </a:lnTo>
                <a:lnTo>
                  <a:pt x="0" y="0"/>
                </a:lnTo>
                <a:lnTo>
                  <a:pt x="0" y="2095500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344039"/>
            <a:ext cx="8256270" cy="1380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17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x-intercepts are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found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setting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y = 0.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Then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dirty="0" baseline="38194" sz="1200" spc="-7" i="1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/a</a:t>
            </a:r>
            <a:r>
              <a:rPr dirty="0" baseline="38194" sz="1200" spc="-7" i="1">
                <a:solidFill>
                  <a:srgbClr val="221F1F"/>
                </a:solidFill>
                <a:latin typeface="Times New Roman"/>
                <a:cs typeface="Times New Roman"/>
              </a:rPr>
              <a:t>2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= 1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or 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𝑥</a:t>
            </a:r>
            <a:r>
              <a:rPr dirty="0" baseline="29411" sz="1275" spc="-60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𝑎</a:t>
            </a:r>
            <a:r>
              <a:rPr dirty="0" baseline="29411" sz="1275" spc="-60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so 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𝑥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∓𝑎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The corresponding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(a,0) and (-a,0) are  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vertices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ellipse 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line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segment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joining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vertices is 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major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axis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. To find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y-intercepts we set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x = 0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obtain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𝑦</a:t>
            </a:r>
            <a:r>
              <a:rPr dirty="0" baseline="29411" sz="1275" spc="-30">
                <a:solidFill>
                  <a:srgbClr val="221F1F"/>
                </a:solidFill>
                <a:latin typeface="DejaVu Serif"/>
                <a:cs typeface="DejaVu Serif"/>
              </a:rPr>
              <a:t>2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𝑏</a:t>
            </a:r>
            <a:r>
              <a:rPr dirty="0" baseline="29411" sz="1275" spc="-30">
                <a:solidFill>
                  <a:srgbClr val="221F1F"/>
                </a:solidFill>
                <a:latin typeface="DejaVu Serif"/>
                <a:cs typeface="DejaVu Serif"/>
              </a:rPr>
              <a:t>2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so </a:t>
            </a:r>
            <a:r>
              <a:rPr dirty="0" sz="1200" spc="-50">
                <a:solidFill>
                  <a:srgbClr val="221F1F"/>
                </a:solidFill>
                <a:latin typeface="DejaVu Serif"/>
                <a:cs typeface="DejaVu Serif"/>
              </a:rPr>
              <a:t>𝑦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-55">
                <a:solidFill>
                  <a:srgbClr val="221F1F"/>
                </a:solidFill>
                <a:latin typeface="DejaVu Serif"/>
                <a:cs typeface="DejaVu Serif"/>
              </a:rPr>
              <a:t>∓𝑏</a:t>
            </a:r>
            <a:r>
              <a:rPr dirty="0" sz="1200" spc="-55">
                <a:solidFill>
                  <a:srgbClr val="221F1F"/>
                </a:solidFill>
                <a:latin typeface="Times New Roman"/>
                <a:cs typeface="Times New Roman"/>
              </a:rPr>
              <a:t>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line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segment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joining (0,b) and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(0,-b)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minor</a:t>
            </a:r>
            <a:r>
              <a:rPr dirty="0" sz="1200" spc="12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axis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summarize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discussion as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follows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1-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ellipse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has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foci</a:t>
            </a:r>
            <a:r>
              <a:rPr dirty="0" sz="1200" spc="1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baseline="2314" sz="1800" spc="-127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∓𝒄,</a:t>
            </a:r>
            <a:r>
              <a:rPr dirty="0" sz="1200" spc="-20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𝟎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,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𝒘𝒉𝒆𝒓𝒆</a:t>
            </a:r>
            <a:r>
              <a:rPr dirty="0" sz="1200" spc="-11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60">
                <a:solidFill>
                  <a:srgbClr val="221F1F"/>
                </a:solidFill>
                <a:latin typeface="DejaVu Serif"/>
                <a:cs typeface="DejaVu Serif"/>
              </a:rPr>
              <a:t>𝒄</a:t>
            </a:r>
            <a:r>
              <a:rPr dirty="0" baseline="29411" sz="1275" spc="-89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baseline="29411" sz="1275" spc="157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4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baseline="29411" sz="1275" spc="7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baseline="29411" sz="1275" spc="67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11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0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baseline="29411" sz="1275" spc="-44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1200" spc="-30">
                <a:solidFill>
                  <a:srgbClr val="221F1F"/>
                </a:solidFill>
                <a:latin typeface="DejaVu Serif"/>
                <a:cs typeface="DejaVu Serif"/>
              </a:rPr>
              <a:t>,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40">
                <a:solidFill>
                  <a:srgbClr val="221F1F"/>
                </a:solidFill>
                <a:latin typeface="DejaVu Serif"/>
                <a:cs typeface="DejaVu Serif"/>
              </a:rPr>
              <a:t>𝒂𝒏𝒅</a:t>
            </a:r>
            <a:r>
              <a:rPr dirty="0" sz="1200" spc="-120">
                <a:solidFill>
                  <a:srgbClr val="221F1F"/>
                </a:solidFill>
                <a:latin typeface="DejaVu Serif"/>
                <a:cs typeface="DejaVu Serif"/>
              </a:rPr>
              <a:t> 𝒗𝒆𝒓𝒕𝒊𝒄𝒆𝒔 </a:t>
            </a:r>
            <a:r>
              <a:rPr dirty="0" baseline="2314" sz="1800" spc="-75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50">
                <a:solidFill>
                  <a:srgbClr val="221F1F"/>
                </a:solidFill>
                <a:latin typeface="DejaVu Serif"/>
                <a:cs typeface="DejaVu Serif"/>
              </a:rPr>
              <a:t>∓𝒂,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𝟎</a:t>
            </a:r>
            <a:r>
              <a:rPr dirty="0" baseline="2314" sz="1800" spc="15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endParaRPr baseline="2314" sz="1800">
              <a:latin typeface="DejaVu Serif"/>
              <a:cs typeface="DejaVu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35833" y="4168266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83305" y="4168266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4" h="0">
                <a:moveTo>
                  <a:pt x="0" y="0"/>
                </a:moveTo>
                <a:lnTo>
                  <a:pt x="163068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723133" y="3874389"/>
            <a:ext cx="826135" cy="381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ts val="1400"/>
              </a:lnSpc>
              <a:spcBef>
                <a:spcPts val="100"/>
              </a:spcBef>
              <a:tabLst>
                <a:tab pos="360045" algn="l"/>
              </a:tabLst>
            </a:pPr>
            <a:r>
              <a:rPr dirty="0" baseline="-20833" sz="1800" spc="-22">
                <a:solidFill>
                  <a:srgbClr val="221F1F"/>
                </a:solidFill>
                <a:latin typeface="DejaVu Serif"/>
                <a:cs typeface="DejaVu Serif"/>
              </a:rPr>
              <a:t>𝒙</a:t>
            </a:r>
            <a:r>
              <a:rPr dirty="0" sz="850" spc="-15">
                <a:solidFill>
                  <a:srgbClr val="221F1F"/>
                </a:solidFill>
                <a:latin typeface="DejaVu Serif"/>
                <a:cs typeface="DejaVu Serif"/>
              </a:rPr>
              <a:t>𝟐	</a:t>
            </a:r>
            <a:r>
              <a:rPr dirty="0" baseline="-20833" sz="1800" spc="-7">
                <a:solidFill>
                  <a:srgbClr val="221F1F"/>
                </a:solidFill>
                <a:latin typeface="DejaVu Serif"/>
                <a:cs typeface="DejaVu Serif"/>
              </a:rPr>
              <a:t>𝒚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  <a:p>
            <a:pPr marL="12700">
              <a:lnSpc>
                <a:spcPts val="1400"/>
              </a:lnSpc>
            </a:pPr>
            <a:r>
              <a:rPr dirty="0" baseline="-37037" sz="1800" spc="7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baseline="-29411" sz="1275" spc="7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baseline="-37037" sz="1800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baseline="-29411" sz="1275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26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58895" y="4046601"/>
            <a:ext cx="6953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5">
                <a:solidFill>
                  <a:srgbClr val="221F1F"/>
                </a:solidFill>
                <a:latin typeface="DejaVu Serif"/>
                <a:cs typeface="DejaVu Serif"/>
              </a:rPr>
              <a:t>𝒂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≥ </a:t>
            </a:r>
            <a:r>
              <a:rPr dirty="0" sz="1200" spc="5">
                <a:solidFill>
                  <a:srgbClr val="221F1F"/>
                </a:solidFill>
                <a:latin typeface="DejaVu Serif"/>
                <a:cs typeface="DejaVu Serif"/>
              </a:rPr>
              <a:t>𝒃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&gt;</a:t>
            </a:r>
            <a:r>
              <a:rPr dirty="0" sz="1200" spc="-20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00">
                <a:solidFill>
                  <a:srgbClr val="221F1F"/>
                </a:solidFill>
                <a:latin typeface="DejaVu Serif"/>
                <a:cs typeface="DejaVu Serif"/>
              </a:rPr>
              <a:t>0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5741670"/>
            <a:ext cx="48094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2-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ellipse has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foci</a:t>
            </a:r>
            <a:r>
              <a:rPr dirty="0" sz="1200" spc="1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𝟎,</a:t>
            </a:r>
            <a:r>
              <a:rPr dirty="0" sz="1200" spc="-20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∓𝒄</a:t>
            </a:r>
            <a:r>
              <a:rPr dirty="0" baseline="2314" sz="1800" spc="-127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,</a:t>
            </a:r>
            <a:r>
              <a:rPr dirty="0" sz="1200" spc="-19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𝒘𝒉𝒆𝒓𝒆</a:t>
            </a:r>
            <a:r>
              <a:rPr dirty="0" sz="1200" spc="-11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60">
                <a:solidFill>
                  <a:srgbClr val="221F1F"/>
                </a:solidFill>
                <a:latin typeface="DejaVu Serif"/>
                <a:cs typeface="DejaVu Serif"/>
              </a:rPr>
              <a:t>𝒄</a:t>
            </a:r>
            <a:r>
              <a:rPr dirty="0" baseline="29411" sz="1275" spc="-89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baseline="29411" sz="1275" spc="157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5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baseline="29411" sz="1275" spc="7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baseline="29411" sz="1275" spc="67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11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0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baseline="29411" sz="1275" spc="-44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1200" spc="-30">
                <a:solidFill>
                  <a:srgbClr val="221F1F"/>
                </a:solidFill>
                <a:latin typeface="DejaVu Serif"/>
                <a:cs typeface="DejaVu Serif"/>
              </a:rPr>
              <a:t>,</a:t>
            </a:r>
            <a:r>
              <a:rPr dirty="0" sz="1200" spc="-19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40">
                <a:solidFill>
                  <a:srgbClr val="221F1F"/>
                </a:solidFill>
                <a:latin typeface="DejaVu Serif"/>
                <a:cs typeface="DejaVu Serif"/>
              </a:rPr>
              <a:t>𝒂𝒏𝒅</a:t>
            </a:r>
            <a:r>
              <a:rPr dirty="0" sz="1200" spc="-120">
                <a:solidFill>
                  <a:srgbClr val="221F1F"/>
                </a:solidFill>
                <a:latin typeface="DejaVu Serif"/>
                <a:cs typeface="DejaVu Serif"/>
              </a:rPr>
              <a:t> 𝒗𝒆𝒓𝒕𝒊𝒄𝒆𝒔 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𝟎,</a:t>
            </a:r>
            <a:r>
              <a:rPr dirty="0" sz="1200" spc="-19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20">
                <a:solidFill>
                  <a:srgbClr val="221F1F"/>
                </a:solidFill>
                <a:latin typeface="DejaVu Serif"/>
                <a:cs typeface="DejaVu Serif"/>
              </a:rPr>
              <a:t>∓𝒂</a:t>
            </a:r>
            <a:r>
              <a:rPr dirty="0" baseline="2314" sz="1800" spc="-30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endParaRPr baseline="2314" sz="1800">
              <a:latin typeface="DejaVu Serif"/>
              <a:cs typeface="DejaVu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24226" y="6393687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4" h="0">
                <a:moveTo>
                  <a:pt x="0" y="0"/>
                </a:moveTo>
                <a:lnTo>
                  <a:pt x="163068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68650" y="6393687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11526" y="6099809"/>
            <a:ext cx="826135" cy="381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ts val="1400"/>
              </a:lnSpc>
              <a:spcBef>
                <a:spcPts val="100"/>
              </a:spcBef>
              <a:tabLst>
                <a:tab pos="358140" algn="l"/>
              </a:tabLst>
            </a:pPr>
            <a:r>
              <a:rPr dirty="0" baseline="-20833" sz="1800" spc="-22">
                <a:solidFill>
                  <a:srgbClr val="221F1F"/>
                </a:solidFill>
                <a:latin typeface="DejaVu Serif"/>
                <a:cs typeface="DejaVu Serif"/>
              </a:rPr>
              <a:t>𝒙</a:t>
            </a:r>
            <a:r>
              <a:rPr dirty="0" sz="850" spc="-15">
                <a:solidFill>
                  <a:srgbClr val="221F1F"/>
                </a:solidFill>
                <a:latin typeface="DejaVu Serif"/>
                <a:cs typeface="DejaVu Serif"/>
              </a:rPr>
              <a:t>𝟐	</a:t>
            </a:r>
            <a:r>
              <a:rPr dirty="0" baseline="-20833" sz="1800" spc="-7">
                <a:solidFill>
                  <a:srgbClr val="221F1F"/>
                </a:solidFill>
                <a:latin typeface="DejaVu Serif"/>
                <a:cs typeface="DejaVu Serif"/>
              </a:rPr>
              <a:t>𝒚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  <a:p>
            <a:pPr marL="12700">
              <a:lnSpc>
                <a:spcPts val="1400"/>
              </a:lnSpc>
            </a:pPr>
            <a:r>
              <a:rPr dirty="0" baseline="-37037" sz="1800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baseline="-29411" sz="1275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baseline="-37037" sz="1800" spc="7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baseline="-29411" sz="1275" spc="7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26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7286" y="6272021"/>
            <a:ext cx="6953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5">
                <a:solidFill>
                  <a:srgbClr val="221F1F"/>
                </a:solidFill>
                <a:latin typeface="DejaVu Serif"/>
                <a:cs typeface="DejaVu Serif"/>
              </a:rPr>
              <a:t>𝒂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≥ </a:t>
            </a:r>
            <a:r>
              <a:rPr dirty="0" sz="1200" spc="5">
                <a:solidFill>
                  <a:srgbClr val="221F1F"/>
                </a:solidFill>
                <a:latin typeface="DejaVu Serif"/>
                <a:cs typeface="DejaVu Serif"/>
              </a:rPr>
              <a:t>𝒃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&gt;</a:t>
            </a:r>
            <a:r>
              <a:rPr dirty="0" sz="1200" spc="-20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00">
                <a:solidFill>
                  <a:srgbClr val="221F1F"/>
                </a:solidFill>
                <a:latin typeface="DejaVu Serif"/>
                <a:cs typeface="DejaVu Serif"/>
              </a:rPr>
              <a:t>0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49778" y="933450"/>
            <a:ext cx="2392384" cy="1370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76598" y="928750"/>
            <a:ext cx="2504440" cy="1414145"/>
          </a:xfrm>
          <a:custGeom>
            <a:avLst/>
            <a:gdLst/>
            <a:ahLst/>
            <a:cxnLst/>
            <a:rect l="l" t="t" r="r" b="b"/>
            <a:pathLst>
              <a:path w="2504440" h="1414145">
                <a:moveTo>
                  <a:pt x="0" y="1414145"/>
                </a:moveTo>
                <a:lnTo>
                  <a:pt x="2504440" y="1414145"/>
                </a:lnTo>
                <a:lnTo>
                  <a:pt x="2504440" y="0"/>
                </a:lnTo>
                <a:lnTo>
                  <a:pt x="0" y="0"/>
                </a:lnTo>
                <a:lnTo>
                  <a:pt x="0" y="1414145"/>
                </a:lnTo>
                <a:close/>
              </a:path>
            </a:pathLst>
          </a:custGeom>
          <a:ln w="952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621605" y="3319022"/>
            <a:ext cx="2156042" cy="15210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489953" y="3250819"/>
            <a:ext cx="2324100" cy="1657350"/>
          </a:xfrm>
          <a:custGeom>
            <a:avLst/>
            <a:gdLst/>
            <a:ahLst/>
            <a:cxnLst/>
            <a:rect l="l" t="t" r="r" b="b"/>
            <a:pathLst>
              <a:path w="2324100" h="1657350">
                <a:moveTo>
                  <a:pt x="0" y="1657349"/>
                </a:moveTo>
                <a:lnTo>
                  <a:pt x="2324100" y="1657349"/>
                </a:lnTo>
                <a:lnTo>
                  <a:pt x="2324100" y="0"/>
                </a:lnTo>
                <a:lnTo>
                  <a:pt x="0" y="0"/>
                </a:lnTo>
                <a:lnTo>
                  <a:pt x="0" y="1657349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854651" y="5380369"/>
            <a:ext cx="2023736" cy="184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665976" y="5253037"/>
            <a:ext cx="2247900" cy="2047239"/>
          </a:xfrm>
          <a:custGeom>
            <a:avLst/>
            <a:gdLst/>
            <a:ahLst/>
            <a:cxnLst/>
            <a:rect l="l" t="t" r="r" b="b"/>
            <a:pathLst>
              <a:path w="2247900" h="2047240">
                <a:moveTo>
                  <a:pt x="0" y="2047239"/>
                </a:moveTo>
                <a:lnTo>
                  <a:pt x="2247900" y="2047239"/>
                </a:lnTo>
                <a:lnTo>
                  <a:pt x="2247900" y="0"/>
                </a:lnTo>
                <a:lnTo>
                  <a:pt x="0" y="0"/>
                </a:lnTo>
                <a:lnTo>
                  <a:pt x="0" y="2047239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88238"/>
            <a:ext cx="59588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 ellipse with center 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 (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h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k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) 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major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axis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parallel to the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x-axis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given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1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1336039"/>
            <a:ext cx="564515" cy="0"/>
          </a:xfrm>
          <a:custGeom>
            <a:avLst/>
            <a:gdLst/>
            <a:ahLst/>
            <a:cxnLst/>
            <a:rect l="l" t="t" r="r" b="b"/>
            <a:pathLst>
              <a:path w="564515" h="0">
                <a:moveTo>
                  <a:pt x="0" y="0"/>
                </a:moveTo>
                <a:lnTo>
                  <a:pt x="564184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1700" y="1098550"/>
            <a:ext cx="1328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7555" algn="l"/>
              </a:tabLst>
            </a:pPr>
            <a:r>
              <a:rPr dirty="0" sz="1200">
                <a:solidFill>
                  <a:srgbClr val="221F1F"/>
                </a:solidFill>
                <a:latin typeface="DejaVu Serif"/>
                <a:cs typeface="DejaVu Serif"/>
              </a:rPr>
              <a:t>(𝒙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11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25">
                <a:solidFill>
                  <a:srgbClr val="221F1F"/>
                </a:solidFill>
                <a:latin typeface="DejaVu Serif"/>
                <a:cs typeface="DejaVu Serif"/>
              </a:rPr>
              <a:t>𝒉)</a:t>
            </a:r>
            <a:r>
              <a:rPr dirty="0" baseline="29411" sz="1275" spc="37">
                <a:solidFill>
                  <a:srgbClr val="221F1F"/>
                </a:solidFill>
                <a:latin typeface="DejaVu Serif"/>
                <a:cs typeface="DejaVu Serif"/>
              </a:rPr>
              <a:t>𝟐	</a:t>
            </a:r>
            <a:r>
              <a:rPr dirty="0" sz="1200" spc="15">
                <a:solidFill>
                  <a:srgbClr val="221F1F"/>
                </a:solidFill>
                <a:latin typeface="DejaVu Serif"/>
                <a:cs typeface="DejaVu Serif"/>
              </a:rPr>
              <a:t>(𝒚</a:t>
            </a:r>
            <a:r>
              <a:rPr dirty="0" sz="1200" spc="-20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𝒌)</a:t>
            </a:r>
            <a:r>
              <a:rPr dirty="0" baseline="29411" sz="1275" spc="1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baseline="29411" sz="1275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9819" y="1270761"/>
            <a:ext cx="930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9460" algn="l"/>
              </a:tabLst>
            </a:pPr>
            <a:r>
              <a:rPr dirty="0" baseline="-16203" sz="1800" spc="60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203" sz="1800" spc="1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59889" y="1336039"/>
            <a:ext cx="563880" cy="0"/>
          </a:xfrm>
          <a:custGeom>
            <a:avLst/>
            <a:gdLst/>
            <a:ahLst/>
            <a:cxnLst/>
            <a:rect l="l" t="t" r="r" b="b"/>
            <a:pathLst>
              <a:path w="563880" h="0">
                <a:moveTo>
                  <a:pt x="0" y="0"/>
                </a:moveTo>
                <a:lnTo>
                  <a:pt x="563880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499361" y="1214373"/>
            <a:ext cx="102679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5175" algn="l"/>
              </a:tabLst>
            </a:pP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	=</a:t>
            </a:r>
            <a:r>
              <a:rPr dirty="0" sz="1200" spc="-12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3770503"/>
            <a:ext cx="55987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 ellipse with center 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(h, k)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major axis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parallel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y-axis is given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by the</a:t>
            </a:r>
            <a:r>
              <a:rPr dirty="0" sz="1200" spc="1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400" y="4220083"/>
            <a:ext cx="564515" cy="0"/>
          </a:xfrm>
          <a:custGeom>
            <a:avLst/>
            <a:gdLst/>
            <a:ahLst/>
            <a:cxnLst/>
            <a:rect l="l" t="t" r="r" b="b"/>
            <a:pathLst>
              <a:path w="564515" h="0">
                <a:moveTo>
                  <a:pt x="0" y="0"/>
                </a:moveTo>
                <a:lnTo>
                  <a:pt x="564184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3982592"/>
            <a:ext cx="1328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7555" algn="l"/>
              </a:tabLst>
            </a:pPr>
            <a:r>
              <a:rPr dirty="0" sz="1200" spc="15">
                <a:solidFill>
                  <a:srgbClr val="221F1F"/>
                </a:solidFill>
                <a:latin typeface="DejaVu Serif"/>
                <a:cs typeface="DejaVu Serif"/>
              </a:rPr>
              <a:t>(𝒚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11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15">
                <a:solidFill>
                  <a:srgbClr val="221F1F"/>
                </a:solidFill>
                <a:latin typeface="DejaVu Serif"/>
                <a:cs typeface="DejaVu Serif"/>
              </a:rPr>
              <a:t>𝒌)</a:t>
            </a:r>
            <a:r>
              <a:rPr dirty="0" baseline="29411" sz="1275" spc="22">
                <a:solidFill>
                  <a:srgbClr val="221F1F"/>
                </a:solidFill>
                <a:latin typeface="DejaVu Serif"/>
                <a:cs typeface="DejaVu Serif"/>
              </a:rPr>
              <a:t>𝟐	</a:t>
            </a:r>
            <a:r>
              <a:rPr dirty="0" sz="1200">
                <a:solidFill>
                  <a:srgbClr val="221F1F"/>
                </a:solidFill>
                <a:latin typeface="DejaVu Serif"/>
                <a:cs typeface="DejaVu Serif"/>
              </a:rPr>
              <a:t>(𝒙</a:t>
            </a:r>
            <a:r>
              <a:rPr dirty="0" sz="1200" spc="-20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20">
                <a:solidFill>
                  <a:srgbClr val="221F1F"/>
                </a:solidFill>
                <a:latin typeface="DejaVu Serif"/>
                <a:cs typeface="DejaVu Serif"/>
              </a:rPr>
              <a:t>𝒉)</a:t>
            </a:r>
            <a:r>
              <a:rPr dirty="0" baseline="29411" sz="1275" spc="3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baseline="29411" sz="1275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9819" y="4154804"/>
            <a:ext cx="930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9460" algn="l"/>
              </a:tabLst>
            </a:pPr>
            <a:r>
              <a:rPr dirty="0" baseline="-16203" sz="1800" spc="60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203" sz="1800" spc="1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659889" y="4220083"/>
            <a:ext cx="563880" cy="0"/>
          </a:xfrm>
          <a:custGeom>
            <a:avLst/>
            <a:gdLst/>
            <a:ahLst/>
            <a:cxnLst/>
            <a:rect l="l" t="t" r="r" b="b"/>
            <a:pathLst>
              <a:path w="563880" h="0">
                <a:moveTo>
                  <a:pt x="0" y="0"/>
                </a:moveTo>
                <a:lnTo>
                  <a:pt x="563880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499361" y="4098416"/>
            <a:ext cx="102679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5175" algn="l"/>
              </a:tabLst>
            </a:pP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	=</a:t>
            </a:r>
            <a:r>
              <a:rPr dirty="0" sz="1200" spc="-12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05250" y="1558896"/>
            <a:ext cx="2210113" cy="1963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900423" y="1526413"/>
            <a:ext cx="2247265" cy="2019300"/>
          </a:xfrm>
          <a:custGeom>
            <a:avLst/>
            <a:gdLst/>
            <a:ahLst/>
            <a:cxnLst/>
            <a:rect l="l" t="t" r="r" b="b"/>
            <a:pathLst>
              <a:path w="2247265" h="2019300">
                <a:moveTo>
                  <a:pt x="0" y="2019300"/>
                </a:moveTo>
                <a:lnTo>
                  <a:pt x="2247265" y="2019300"/>
                </a:lnTo>
                <a:lnTo>
                  <a:pt x="2247265" y="0"/>
                </a:lnTo>
                <a:lnTo>
                  <a:pt x="0" y="0"/>
                </a:lnTo>
                <a:lnTo>
                  <a:pt x="0" y="2019300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905250" y="4472091"/>
            <a:ext cx="2247519" cy="19911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00423" y="4408766"/>
            <a:ext cx="2257425" cy="2103120"/>
          </a:xfrm>
          <a:custGeom>
            <a:avLst/>
            <a:gdLst/>
            <a:ahLst/>
            <a:cxnLst/>
            <a:rect l="l" t="t" r="r" b="b"/>
            <a:pathLst>
              <a:path w="2257425" h="2103120">
                <a:moveTo>
                  <a:pt x="0" y="2103120"/>
                </a:moveTo>
                <a:lnTo>
                  <a:pt x="2257044" y="2103120"/>
                </a:lnTo>
                <a:lnTo>
                  <a:pt x="2257044" y="0"/>
                </a:lnTo>
                <a:lnTo>
                  <a:pt x="0" y="0"/>
                </a:lnTo>
                <a:lnTo>
                  <a:pt x="0" y="2103120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NS</dc:creator>
  <dcterms:created xsi:type="dcterms:W3CDTF">2019-10-29T13:19:31Z</dcterms:created>
  <dcterms:modified xsi:type="dcterms:W3CDTF">2019-10-29T13:19:31Z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2019-10-29T00:00:00Z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2019-10-29T00:00:00Z</vt:filetime>
  </property>
</Properties>
</file>